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47" r:id="rId4"/>
  </p:sldMasterIdLst>
  <p:notesMasterIdLst>
    <p:notesMasterId r:id="rId19"/>
  </p:notesMasterIdLst>
  <p:sldIdLst>
    <p:sldId id="312" r:id="rId5"/>
    <p:sldId id="318" r:id="rId6"/>
    <p:sldId id="313" r:id="rId7"/>
    <p:sldId id="314" r:id="rId8"/>
    <p:sldId id="305" r:id="rId9"/>
    <p:sldId id="320" r:id="rId10"/>
    <p:sldId id="306" r:id="rId11"/>
    <p:sldId id="322" r:id="rId12"/>
    <p:sldId id="315" r:id="rId13"/>
    <p:sldId id="321" r:id="rId14"/>
    <p:sldId id="307" r:id="rId15"/>
    <p:sldId id="316" r:id="rId16"/>
    <p:sldId id="317" r:id="rId17"/>
    <p:sldId id="263"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7" autoAdjust="0"/>
    <p:restoredTop sz="94444" autoAdjust="0"/>
  </p:normalViewPr>
  <p:slideViewPr>
    <p:cSldViewPr snapToGrid="0">
      <p:cViewPr varScale="1">
        <p:scale>
          <a:sx n="110" d="100"/>
          <a:sy n="110" d="100"/>
        </p:scale>
        <p:origin x="76" y="64"/>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F947DB8-E25C-4B47-9455-B618B2F27E70}" type="datetimeFigureOut">
              <a:rPr lang="en-AU" smtClean="0"/>
              <a:t>9/11/2023</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D6FC007-C27E-4694-9D9F-962CFEBE36CC}" type="slidenum">
              <a:rPr lang="en-AU" smtClean="0"/>
              <a:t>‹#›</a:t>
            </a:fld>
            <a:endParaRPr lang="en-AU"/>
          </a:p>
        </p:txBody>
      </p:sp>
    </p:spTree>
    <p:extLst>
      <p:ext uri="{BB962C8B-B14F-4D97-AF65-F5344CB8AC3E}">
        <p14:creationId xmlns:p14="http://schemas.microsoft.com/office/powerpoint/2010/main" val="17390555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sz="900" b="0" i="0" kern="1200" dirty="0">
              <a:solidFill>
                <a:schemeClr val="tx1"/>
              </a:solidFill>
              <a:effectLst/>
              <a:latin typeface="Arial Narrow" panose="020B0606020202030204" pitchFamily="34" charset="0"/>
              <a:ea typeface="+mn-ea"/>
              <a:cs typeface="+mn-cs"/>
            </a:endParaRPr>
          </a:p>
        </p:txBody>
      </p:sp>
      <p:sp>
        <p:nvSpPr>
          <p:cNvPr id="4" name="Slide Number Placeholder 3"/>
          <p:cNvSpPr>
            <a:spLocks noGrp="1"/>
          </p:cNvSpPr>
          <p:nvPr>
            <p:ph type="sldNum" sz="quarter" idx="5"/>
          </p:nvPr>
        </p:nvSpPr>
        <p:spPr/>
        <p:txBody>
          <a:bodyPr/>
          <a:lstStyle/>
          <a:p>
            <a:fld id="{4D6FC007-C27E-4694-9D9F-962CFEBE36CC}" type="slidenum">
              <a:rPr lang="en-AU" smtClean="0"/>
              <a:t>9</a:t>
            </a:fld>
            <a:endParaRPr lang="en-AU"/>
          </a:p>
        </p:txBody>
      </p:sp>
    </p:spTree>
    <p:extLst>
      <p:ext uri="{BB962C8B-B14F-4D97-AF65-F5344CB8AC3E}">
        <p14:creationId xmlns:p14="http://schemas.microsoft.com/office/powerpoint/2010/main" val="1505409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63359F2-43EF-4812-9DC0-98C0B1A40681}" type="slidenum">
              <a:rPr lang="en-US" smtClean="0"/>
              <a:t>14</a:t>
            </a:fld>
            <a:endParaRPr lang="en-US" dirty="0"/>
          </a:p>
        </p:txBody>
      </p:sp>
    </p:spTree>
    <p:extLst>
      <p:ext uri="{BB962C8B-B14F-4D97-AF65-F5344CB8AC3E}">
        <p14:creationId xmlns:p14="http://schemas.microsoft.com/office/powerpoint/2010/main" val="6619118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11/9/2023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4370199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73ED0CC-082F-4160-86E5-0D6041F12778}" type="datetime1">
              <a:rPr lang="en-US" smtClean="0"/>
              <a:t>11/9/2023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71880311"/>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73ED0CC-082F-4160-86E5-0D6041F12778}" type="datetime1">
              <a:rPr lang="en-US" smtClean="0"/>
              <a:t>11/9/2023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3A98EE3D-8CD1-4C3F-BD1C-C98C9596463C}" type="slidenum">
              <a:rPr lang="en-US" smtClean="0"/>
              <a:t>‹#›</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230371914"/>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073ED0CC-082F-4160-86E5-0D6041F12778}" type="datetime1">
              <a:rPr lang="en-US" smtClean="0"/>
              <a:t>11/9/2023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86027160"/>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073ED0CC-082F-4160-86E5-0D6041F12778}" type="datetime1">
              <a:rPr lang="en-US" smtClean="0"/>
              <a:t>11/9/2023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3A98EE3D-8CD1-4C3F-BD1C-C98C9596463C}" type="slidenum">
              <a:rPr lang="en-US" smtClean="0"/>
              <a:t>‹#›</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417892250"/>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073ED0CC-082F-4160-86E5-0D6041F12778}" type="datetime1">
              <a:rPr lang="en-US" smtClean="0"/>
              <a:t>11/9/2023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57459211"/>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73ED0CC-082F-4160-86E5-0D6041F12778}" type="datetime1">
              <a:rPr lang="en-US" smtClean="0"/>
              <a:t>11/9/2023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493261578"/>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73ED0CC-082F-4160-86E5-0D6041F12778}" type="datetime1">
              <a:rPr lang="en-US" smtClean="0"/>
              <a:t>11/9/2023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33308905"/>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Closin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20F9CA6-0CB1-4A9E-96E4-67800B107E21}"/>
              </a:ext>
              <a:ext uri="{C183D7F6-B498-43B3-948B-1728B52AA6E4}">
                <adec:decorative xmlns:adec="http://schemas.microsoft.com/office/drawing/2017/decorative" val="1"/>
              </a:ext>
            </a:extLst>
          </p:cNvPr>
          <p:cNvSpPr/>
          <p:nvPr userDrawn="1"/>
        </p:nvSpPr>
        <p:spPr>
          <a:xfrm>
            <a:off x="0" y="0"/>
            <a:ext cx="12192000" cy="6858000"/>
          </a:xfrm>
          <a:prstGeom prst="rect">
            <a:avLst/>
          </a:prstGeom>
          <a:solidFill>
            <a:schemeClr val="bg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a:extLst>
              <a:ext uri="{FF2B5EF4-FFF2-40B4-BE49-F238E27FC236}">
                <a16:creationId xmlns:a16="http://schemas.microsoft.com/office/drawing/2014/main" id="{05826FB8-73AC-4F8B-BD9C-B5E87FC9C6A9}"/>
              </a:ext>
              <a:ext uri="{C183D7F6-B498-43B3-948B-1728B52AA6E4}">
                <adec:decorative xmlns:adec="http://schemas.microsoft.com/office/drawing/2017/decorative" val="1"/>
              </a:ext>
            </a:extLst>
          </p:cNvPr>
          <p:cNvSpPr/>
          <p:nvPr userDrawn="1"/>
        </p:nvSpPr>
        <p:spPr>
          <a:xfrm>
            <a:off x="638620" y="457200"/>
            <a:ext cx="3511233" cy="914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5" name="Title 1">
            <a:extLst>
              <a:ext uri="{FF2B5EF4-FFF2-40B4-BE49-F238E27FC236}">
                <a16:creationId xmlns:a16="http://schemas.microsoft.com/office/drawing/2014/main" id="{D0F196A1-2430-4797-B656-A38302FAFF33}"/>
              </a:ext>
            </a:extLst>
          </p:cNvPr>
          <p:cNvSpPr>
            <a:spLocks noGrp="1"/>
          </p:cNvSpPr>
          <p:nvPr>
            <p:ph type="title"/>
          </p:nvPr>
        </p:nvSpPr>
        <p:spPr>
          <a:xfrm>
            <a:off x="609906" y="619760"/>
            <a:ext cx="3568661" cy="1721104"/>
          </a:xfrm>
        </p:spPr>
        <p:txBody>
          <a:bodyPr>
            <a:noAutofit/>
          </a:bodyPr>
          <a:lstStyle>
            <a:lvl1pPr algn="l">
              <a:defRPr/>
            </a:lvl1pPr>
          </a:lstStyle>
          <a:p>
            <a:r>
              <a:rPr lang="en-US"/>
              <a:t>Click to edit Master title style</a:t>
            </a:r>
            <a:endParaRPr lang="en-US" dirty="0"/>
          </a:p>
        </p:txBody>
      </p:sp>
      <p:sp>
        <p:nvSpPr>
          <p:cNvPr id="6" name="Content Placeholder 2">
            <a:extLst>
              <a:ext uri="{FF2B5EF4-FFF2-40B4-BE49-F238E27FC236}">
                <a16:creationId xmlns:a16="http://schemas.microsoft.com/office/drawing/2014/main" id="{F7AE5FA5-AF50-4B00-8E20-1B20A667A3BF}"/>
              </a:ext>
            </a:extLst>
          </p:cNvPr>
          <p:cNvSpPr>
            <a:spLocks noGrp="1"/>
          </p:cNvSpPr>
          <p:nvPr>
            <p:ph idx="1" hasCustomPrompt="1"/>
          </p:nvPr>
        </p:nvSpPr>
        <p:spPr>
          <a:xfrm>
            <a:off x="609906" y="2411984"/>
            <a:ext cx="3568661" cy="3563365"/>
          </a:xfrm>
        </p:spPr>
        <p:txBody>
          <a:bodyPr anchor="t" anchorCtr="0">
            <a:normAutofit/>
          </a:bodyPr>
          <a:lstStyle>
            <a:lvl1pPr marL="0" indent="0">
              <a:buNone/>
              <a:defRPr/>
            </a:lvl1pPr>
          </a:lstStyle>
          <a:p>
            <a:r>
              <a:rPr lang="en-US" dirty="0"/>
              <a:t>Click to add object</a:t>
            </a:r>
          </a:p>
        </p:txBody>
      </p:sp>
      <p:sp>
        <p:nvSpPr>
          <p:cNvPr id="3" name="Footer Placeholder 2"/>
          <p:cNvSpPr>
            <a:spLocks noGrp="1"/>
          </p:cNvSpPr>
          <p:nvPr>
            <p:ph type="ftr" sz="quarter" idx="11"/>
          </p:nvPr>
        </p:nvSpPr>
        <p:spPr/>
        <p:txBody>
          <a:bodyPr/>
          <a:lstStyle/>
          <a:p>
            <a:r>
              <a:rPr lang="en-US" dirty="0"/>
              <a:t>Sample Footer Text</a:t>
            </a:r>
          </a:p>
        </p:txBody>
      </p:sp>
      <p:sp>
        <p:nvSpPr>
          <p:cNvPr id="13" name="Picture Placeholder 12">
            <a:extLst>
              <a:ext uri="{FF2B5EF4-FFF2-40B4-BE49-F238E27FC236}">
                <a16:creationId xmlns:a16="http://schemas.microsoft.com/office/drawing/2014/main" id="{83237575-909D-45C0-B594-0B7A40F04B52}"/>
              </a:ext>
            </a:extLst>
          </p:cNvPr>
          <p:cNvSpPr>
            <a:spLocks noGrp="1"/>
          </p:cNvSpPr>
          <p:nvPr>
            <p:ph type="pic" sz="quarter" idx="13" hasCustomPrompt="1"/>
          </p:nvPr>
        </p:nvSpPr>
        <p:spPr>
          <a:xfrm>
            <a:off x="4657344" y="0"/>
            <a:ext cx="7534656" cy="6858000"/>
          </a:xfrm>
          <a:solidFill>
            <a:schemeClr val="accent2"/>
          </a:solidFill>
        </p:spPr>
        <p:txBody>
          <a:bodyPr anchor="t"/>
          <a:lstStyle>
            <a:lvl1pPr marL="0" indent="0" algn="ctr">
              <a:buNone/>
              <a:defRPr/>
            </a:lvl1pPr>
          </a:lstStyle>
          <a:p>
            <a:r>
              <a:rPr lang="en-US" dirty="0"/>
              <a:t>Click to add picture</a:t>
            </a:r>
          </a:p>
        </p:txBody>
      </p:sp>
      <p:sp>
        <p:nvSpPr>
          <p:cNvPr id="2" name="Date Placeholder 1"/>
          <p:cNvSpPr>
            <a:spLocks noGrp="1"/>
          </p:cNvSpPr>
          <p:nvPr>
            <p:ph type="dt" sz="half" idx="10"/>
          </p:nvPr>
        </p:nvSpPr>
        <p:spPr/>
        <p:txBody>
          <a:bodyPr/>
          <a:lstStyle/>
          <a:p>
            <a:r>
              <a:rPr lang="en-US"/>
              <a:t>20XX</a:t>
            </a:r>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131251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11/9/2023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4116529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11/9/2023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3536021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11/9/2023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43871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t>11/9/2023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566731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11/9/2023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248266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11/9/2023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005471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11/9/2023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4057043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11/9/2023</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1778071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073ED0CC-082F-4160-86E5-0D6041F12778}" type="datetime1">
              <a:rPr lang="en-US" smtClean="0"/>
              <a:t>11/9/2023</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452214770"/>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50" r:id="rId3"/>
    <p:sldLayoutId id="2147483751" r:id="rId4"/>
    <p:sldLayoutId id="2147483752" r:id="rId5"/>
    <p:sldLayoutId id="2147483753" r:id="rId6"/>
    <p:sldLayoutId id="2147483754" r:id="rId7"/>
    <p:sldLayoutId id="2147483755" r:id="rId8"/>
    <p:sldLayoutId id="2147483756" r:id="rId9"/>
    <p:sldLayoutId id="2147483757" r:id="rId10"/>
    <p:sldLayoutId id="2147483758" r:id="rId11"/>
    <p:sldLayoutId id="2147483759" r:id="rId12"/>
    <p:sldLayoutId id="2147483760" r:id="rId13"/>
    <p:sldLayoutId id="2147483761" r:id="rId14"/>
    <p:sldLayoutId id="2147483762" r:id="rId15"/>
    <p:sldLayoutId id="2147483763" r:id="rId16"/>
    <p:sldLayoutId id="2147483764" r:id="rId17"/>
  </p:sldLayoutIdLst>
  <p:hf sldNum="0" hdr="0" ftr="0" dt="0"/>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image" Target="../media/image6.jpg"/><Relationship Id="rId7" Type="http://schemas.openxmlformats.org/officeDocument/2006/relationships/hyperlink" Target="https://www.kaggle.com/datasets/abhi8923shriv/liver-disease-patient-dataset" TargetMode="External"/><Relationship Id="rId2" Type="http://schemas.openxmlformats.org/officeDocument/2006/relationships/image" Target="../media/image5.jpg"/><Relationship Id="rId1" Type="http://schemas.openxmlformats.org/officeDocument/2006/relationships/slideLayout" Target="../slideLayouts/slideLayout2.xml"/><Relationship Id="rId6" Type="http://schemas.openxmlformats.org/officeDocument/2006/relationships/hyperlink" Target="https://www.kaggle.com/datasets/fedesoriano/heart-failure-prediction" TargetMode="External"/><Relationship Id="rId5" Type="http://schemas.openxmlformats.org/officeDocument/2006/relationships/hyperlink" Target="https://www.kaggle.com/datasets/iammustafatz/diabetes-prediction-dataset" TargetMode="External"/><Relationship Id="rId10" Type="http://schemas.openxmlformats.org/officeDocument/2006/relationships/image" Target="../media/image10.png"/><Relationship Id="rId4" Type="http://schemas.openxmlformats.org/officeDocument/2006/relationships/image" Target="../media/image7.jpg"/><Relationship Id="rId9" Type="http://schemas.openxmlformats.org/officeDocument/2006/relationships/image" Target="../media/image9.png"/></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2ED0A8-465D-85ED-FE37-8FBA7D8F9A02}"/>
              </a:ext>
            </a:extLst>
          </p:cNvPr>
          <p:cNvSpPr>
            <a:spLocks noGrp="1"/>
          </p:cNvSpPr>
          <p:nvPr>
            <p:ph type="title"/>
          </p:nvPr>
        </p:nvSpPr>
        <p:spPr>
          <a:xfrm>
            <a:off x="1677940" y="404414"/>
            <a:ext cx="9358635" cy="684738"/>
          </a:xfrm>
        </p:spPr>
        <p:txBody>
          <a:bodyPr>
            <a:normAutofit/>
          </a:bodyPr>
          <a:lstStyle/>
          <a:p>
            <a:pPr algn="ctr"/>
            <a:r>
              <a:rPr lang="en-US" sz="3200" b="0" i="0" dirty="0" err="1">
                <a:solidFill>
                  <a:srgbClr val="0070C0"/>
                </a:solidFill>
                <a:effectLst/>
                <a:latin typeface="Times New Roman" panose="02020603050405020304" pitchFamily="18" charset="0"/>
                <a:cs typeface="Times New Roman" panose="02020603050405020304" pitchFamily="18" charset="0"/>
              </a:rPr>
              <a:t>MediSmart</a:t>
            </a:r>
            <a:r>
              <a:rPr lang="en-US" sz="3200" b="0" i="0" dirty="0">
                <a:solidFill>
                  <a:srgbClr val="0070C0"/>
                </a:solidFill>
                <a:effectLst/>
                <a:latin typeface="Times New Roman" panose="02020603050405020304" pitchFamily="18" charset="0"/>
                <a:cs typeface="Times New Roman" panose="02020603050405020304" pitchFamily="18" charset="0"/>
              </a:rPr>
              <a:t> Futures: Sharp Health Predictions</a:t>
            </a:r>
            <a:endParaRPr lang="en-AU" sz="3200" dirty="0">
              <a:solidFill>
                <a:srgbClr val="0070C0"/>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3E548CBA-E5AC-BD4F-8A6B-ED0384E0CAD6}"/>
              </a:ext>
            </a:extLst>
          </p:cNvPr>
          <p:cNvSpPr>
            <a:spLocks noGrp="1"/>
          </p:cNvSpPr>
          <p:nvPr>
            <p:ph idx="1"/>
          </p:nvPr>
        </p:nvSpPr>
        <p:spPr>
          <a:xfrm>
            <a:off x="986344" y="1443318"/>
            <a:ext cx="10865224" cy="3971364"/>
          </a:xfrm>
        </p:spPr>
        <p:txBody>
          <a:bodyPr/>
          <a:lstStyle/>
          <a:p>
            <a:pPr marL="0" indent="0">
              <a:buNone/>
            </a:pPr>
            <a:r>
              <a:rPr lang="en-AU" b="1" dirty="0">
                <a:solidFill>
                  <a:srgbClr val="0070C0"/>
                </a:solidFill>
                <a:latin typeface="Times New Roman" panose="02020603050405020304" pitchFamily="18" charset="0"/>
                <a:cs typeface="Times New Roman" panose="02020603050405020304" pitchFamily="18" charset="0"/>
              </a:rPr>
              <a:t>Group of 4 members </a:t>
            </a:r>
          </a:p>
          <a:p>
            <a:r>
              <a:rPr lang="en-AU" i="0" dirty="0">
                <a:solidFill>
                  <a:srgbClr val="1D1C1D"/>
                </a:solidFill>
                <a:effectLst/>
                <a:latin typeface="Times New Roman" panose="02020603050405020304" pitchFamily="18" charset="0"/>
                <a:cs typeface="Times New Roman" panose="02020603050405020304" pitchFamily="18" charset="0"/>
              </a:rPr>
              <a:t>Tran Thuy Van Phan</a:t>
            </a:r>
            <a:endParaRPr lang="en-AU" dirty="0">
              <a:latin typeface="Times New Roman" panose="02020603050405020304" pitchFamily="18" charset="0"/>
              <a:cs typeface="Times New Roman" panose="02020603050405020304" pitchFamily="18" charset="0"/>
            </a:endParaRPr>
          </a:p>
          <a:p>
            <a:r>
              <a:rPr lang="en-AU" i="0" dirty="0">
                <a:solidFill>
                  <a:srgbClr val="1D1C1D"/>
                </a:solidFill>
                <a:effectLst/>
                <a:latin typeface="Times New Roman" panose="02020603050405020304" pitchFamily="18" charset="0"/>
                <a:cs typeface="Times New Roman" panose="02020603050405020304" pitchFamily="18" charset="0"/>
              </a:rPr>
              <a:t>Mohamed Irfan Varvani</a:t>
            </a:r>
            <a:endParaRPr lang="en-AU" dirty="0">
              <a:latin typeface="Times New Roman" panose="02020603050405020304" pitchFamily="18" charset="0"/>
              <a:cs typeface="Times New Roman" panose="02020603050405020304" pitchFamily="18" charset="0"/>
            </a:endParaRPr>
          </a:p>
          <a:p>
            <a:r>
              <a:rPr lang="en-AU" dirty="0">
                <a:solidFill>
                  <a:srgbClr val="1D1C1D"/>
                </a:solidFill>
                <a:latin typeface="Times New Roman" panose="02020603050405020304" pitchFamily="18" charset="0"/>
                <a:cs typeface="Times New Roman" panose="02020603050405020304" pitchFamily="18" charset="0"/>
              </a:rPr>
              <a:t>Manasa Uppalapati</a:t>
            </a:r>
          </a:p>
          <a:p>
            <a:r>
              <a:rPr lang="en-AU" dirty="0">
                <a:solidFill>
                  <a:srgbClr val="1D1C1D"/>
                </a:solidFill>
                <a:latin typeface="Times New Roman" panose="02020603050405020304" pitchFamily="18" charset="0"/>
                <a:cs typeface="Times New Roman" panose="02020603050405020304" pitchFamily="18" charset="0"/>
              </a:rPr>
              <a:t>Priya</a:t>
            </a:r>
          </a:p>
        </p:txBody>
      </p:sp>
      <p:pic>
        <p:nvPicPr>
          <p:cNvPr id="5" name="Picture 4" descr="A group of people measuring blood sugar&#10;&#10;Description automatically generated">
            <a:extLst>
              <a:ext uri="{FF2B5EF4-FFF2-40B4-BE49-F238E27FC236}">
                <a16:creationId xmlns:a16="http://schemas.microsoft.com/office/drawing/2014/main" id="{EBE5DEA3-0EC4-EE93-8015-AC6226A695A5}"/>
              </a:ext>
            </a:extLst>
          </p:cNvPr>
          <p:cNvPicPr>
            <a:picLocks noGrp="1" noChangeAspect="1"/>
          </p:cNvPicPr>
          <p:nvPr/>
        </p:nvPicPr>
        <p:blipFill>
          <a:blip r:embed="rId2"/>
          <a:srcRect t="21697" b="21697"/>
          <a:stretch>
            <a:fillRect/>
          </a:stretch>
        </p:blipFill>
        <p:spPr>
          <a:xfrm>
            <a:off x="3964329" y="1319514"/>
            <a:ext cx="7679330" cy="5134072"/>
          </a:xfrm>
          <a:prstGeom prst="rect">
            <a:avLst/>
          </a:prstGeom>
          <a:solidFill>
            <a:schemeClr val="accent2"/>
          </a:solidFill>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23355335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6CB7D9-842D-EB2A-610F-275DD318C366}"/>
              </a:ext>
            </a:extLst>
          </p:cNvPr>
          <p:cNvSpPr>
            <a:spLocks noGrp="1"/>
          </p:cNvSpPr>
          <p:nvPr>
            <p:ph type="title"/>
          </p:nvPr>
        </p:nvSpPr>
        <p:spPr>
          <a:xfrm>
            <a:off x="1568369" y="647260"/>
            <a:ext cx="6120114" cy="677108"/>
          </a:xfrm>
        </p:spPr>
        <p:txBody>
          <a:bodyPr>
            <a:normAutofit fontScale="90000"/>
          </a:bodyPr>
          <a:lstStyle/>
          <a:p>
            <a:pPr algn="ctr"/>
            <a:r>
              <a:rPr lang="en-US" dirty="0">
                <a:solidFill>
                  <a:srgbClr val="0070C0"/>
                </a:solidFill>
                <a:latin typeface="Times New Roman" panose="02020603050405020304" pitchFamily="18" charset="0"/>
                <a:cs typeface="Times New Roman" panose="02020603050405020304" pitchFamily="18" charset="0"/>
              </a:rPr>
              <a:t>Diabetes</a:t>
            </a:r>
            <a:r>
              <a:rPr lang="en-AU" dirty="0">
                <a:solidFill>
                  <a:srgbClr val="0070C0"/>
                </a:solidFill>
                <a:latin typeface="Times New Roman" panose="02020603050405020304" pitchFamily="18" charset="0"/>
                <a:cs typeface="Times New Roman" panose="02020603050405020304" pitchFamily="18" charset="0"/>
              </a:rPr>
              <a:t> model classification report</a:t>
            </a:r>
            <a:br>
              <a:rPr lang="en-AU" dirty="0">
                <a:solidFill>
                  <a:srgbClr val="0070C0"/>
                </a:solidFill>
                <a:latin typeface="Times New Roman" panose="02020603050405020304" pitchFamily="18" charset="0"/>
                <a:cs typeface="Times New Roman" panose="02020603050405020304" pitchFamily="18" charset="0"/>
              </a:rPr>
            </a:br>
            <a:endParaRPr lang="en-AU" dirty="0">
              <a:solidFill>
                <a:srgbClr val="0070C0"/>
              </a:solidFill>
              <a:latin typeface="Times New Roman" panose="02020603050405020304" pitchFamily="18" charset="0"/>
              <a:cs typeface="Times New Roman" panose="02020603050405020304" pitchFamily="18" charset="0"/>
            </a:endParaRPr>
          </a:p>
        </p:txBody>
      </p:sp>
      <p:pic>
        <p:nvPicPr>
          <p:cNvPr id="13" name="Picture 12">
            <a:extLst>
              <a:ext uri="{FF2B5EF4-FFF2-40B4-BE49-F238E27FC236}">
                <a16:creationId xmlns:a16="http://schemas.microsoft.com/office/drawing/2014/main" id="{754B9D49-0B95-0C4C-9927-D8ECF07650BC}"/>
              </a:ext>
            </a:extLst>
          </p:cNvPr>
          <p:cNvPicPr>
            <a:picLocks noChangeAspect="1"/>
          </p:cNvPicPr>
          <p:nvPr/>
        </p:nvPicPr>
        <p:blipFill>
          <a:blip r:embed="rId2"/>
          <a:stretch>
            <a:fillRect/>
          </a:stretch>
        </p:blipFill>
        <p:spPr>
          <a:xfrm>
            <a:off x="765972" y="1255853"/>
            <a:ext cx="4466427" cy="2173147"/>
          </a:xfrm>
          <a:prstGeom prst="rect">
            <a:avLst/>
          </a:prstGeom>
          <a:effectLst>
            <a:outerShdw blurRad="50800" dist="38100" dir="5400000" algn="t" rotWithShape="0">
              <a:prstClr val="black">
                <a:alpha val="40000"/>
              </a:prstClr>
            </a:outerShdw>
          </a:effectLst>
        </p:spPr>
      </p:pic>
      <p:pic>
        <p:nvPicPr>
          <p:cNvPr id="17" name="Picture 16">
            <a:extLst>
              <a:ext uri="{FF2B5EF4-FFF2-40B4-BE49-F238E27FC236}">
                <a16:creationId xmlns:a16="http://schemas.microsoft.com/office/drawing/2014/main" id="{62759EAA-B769-3EF3-7587-21B2CF645C61}"/>
              </a:ext>
            </a:extLst>
          </p:cNvPr>
          <p:cNvPicPr>
            <a:picLocks noChangeAspect="1"/>
          </p:cNvPicPr>
          <p:nvPr/>
        </p:nvPicPr>
        <p:blipFill>
          <a:blip r:embed="rId3"/>
          <a:stretch>
            <a:fillRect/>
          </a:stretch>
        </p:blipFill>
        <p:spPr>
          <a:xfrm>
            <a:off x="765973" y="3585783"/>
            <a:ext cx="4466426" cy="2537225"/>
          </a:xfrm>
          <a:prstGeom prst="rect">
            <a:avLst/>
          </a:prstGeom>
          <a:effectLst>
            <a:outerShdw blurRad="50800" dist="38100" dir="5400000" algn="t" rotWithShape="0">
              <a:prstClr val="black">
                <a:alpha val="40000"/>
              </a:prstClr>
            </a:outerShdw>
          </a:effectLst>
        </p:spPr>
      </p:pic>
      <p:sp>
        <p:nvSpPr>
          <p:cNvPr id="6" name="TextBox 5">
            <a:extLst>
              <a:ext uri="{FF2B5EF4-FFF2-40B4-BE49-F238E27FC236}">
                <a16:creationId xmlns:a16="http://schemas.microsoft.com/office/drawing/2014/main" id="{2F1FEF2C-2BF9-1338-36CD-E6C6EDC43666}"/>
              </a:ext>
            </a:extLst>
          </p:cNvPr>
          <p:cNvSpPr txBox="1"/>
          <p:nvPr/>
        </p:nvSpPr>
        <p:spPr>
          <a:xfrm>
            <a:off x="5232400" y="1646791"/>
            <a:ext cx="6454775" cy="1754326"/>
          </a:xfrm>
          <a:prstGeom prst="rect">
            <a:avLst/>
          </a:prstGeom>
          <a:noFill/>
        </p:spPr>
        <p:txBody>
          <a:bodyPr wrap="square">
            <a:spAutoFit/>
          </a:bodyPr>
          <a:lstStyle/>
          <a:p>
            <a:pPr algn="just"/>
            <a:r>
              <a:rPr lang="en-US" sz="1200" dirty="0">
                <a:latin typeface="Times New Roman" panose="02020603050405020304" pitchFamily="18" charset="0"/>
                <a:cs typeface="Times New Roman" panose="02020603050405020304" pitchFamily="18" charset="0"/>
              </a:rPr>
              <a:t>As you can see overall accuracy is at 96% which is okay but if we check each label individually, we can see for Negative labels (0) we have very high f1-score (98%) but for Positive labels (1) we have very low f1-score (74%).</a:t>
            </a:r>
          </a:p>
          <a:p>
            <a:pPr algn="just"/>
            <a:r>
              <a:rPr lang="en-US" sz="1200" dirty="0">
                <a:latin typeface="Times New Roman" panose="02020603050405020304" pitchFamily="18" charset="0"/>
                <a:cs typeface="Times New Roman" panose="02020603050405020304" pitchFamily="18" charset="0"/>
              </a:rPr>
              <a:t>The algorithm predicted poorly in Positive labels and we predicted 36% of diabetic persons have no diabetes. This high amount of error can be dangerous if we use our model for diabetes prediction.</a:t>
            </a:r>
          </a:p>
          <a:p>
            <a:pPr algn="just"/>
            <a:r>
              <a:rPr lang="en-US" sz="1200" dirty="0">
                <a:latin typeface="Times New Roman" panose="02020603050405020304" pitchFamily="18" charset="0"/>
                <a:cs typeface="Times New Roman" panose="02020603050405020304" pitchFamily="18" charset="0"/>
              </a:rPr>
              <a:t>So label imbalance can heavily affect the result of our machine learning algorithms.</a:t>
            </a:r>
          </a:p>
          <a:p>
            <a:pPr algn="just"/>
            <a:r>
              <a:rPr lang="en-US" sz="1200" dirty="0">
                <a:latin typeface="Times New Roman" panose="02020603050405020304" pitchFamily="18" charset="0"/>
                <a:cs typeface="Times New Roman" panose="02020603050405020304" pitchFamily="18" charset="0"/>
              </a:rPr>
              <a:t>This imbalance leads to algorithms with High Accuracy but No Skills</a:t>
            </a:r>
          </a:p>
          <a:p>
            <a:br>
              <a:rPr lang="en-US" sz="1200" b="0" dirty="0">
                <a:solidFill>
                  <a:srgbClr val="CCCCCC"/>
                </a:solidFill>
                <a:effectLst/>
                <a:latin typeface="Times New Roman" panose="02020603050405020304" pitchFamily="18" charset="0"/>
                <a:cs typeface="Times New Roman" panose="02020603050405020304" pitchFamily="18" charset="0"/>
              </a:rPr>
            </a:br>
            <a:endParaRPr lang="en-US" sz="1200" b="0" dirty="0">
              <a:solidFill>
                <a:srgbClr val="CCCCCC"/>
              </a:solidFill>
              <a:effectLst/>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2B06957E-7120-EEB0-5C87-D1181941B5A4}"/>
              </a:ext>
            </a:extLst>
          </p:cNvPr>
          <p:cNvSpPr txBox="1"/>
          <p:nvPr/>
        </p:nvSpPr>
        <p:spPr>
          <a:xfrm>
            <a:off x="5232398" y="3170284"/>
            <a:ext cx="6400157" cy="646331"/>
          </a:xfrm>
          <a:prstGeom prst="rect">
            <a:avLst/>
          </a:prstGeom>
          <a:noFill/>
        </p:spPr>
        <p:txBody>
          <a:bodyPr wrap="square">
            <a:spAutoFit/>
          </a:bodyPr>
          <a:lstStyle/>
          <a:p>
            <a:pPr algn="just"/>
            <a:r>
              <a:rPr lang="en-US" sz="1200" b="1" dirty="0">
                <a:latin typeface="Söhne"/>
              </a:rPr>
              <a:t> </a:t>
            </a:r>
            <a:r>
              <a:rPr lang="en-US" sz="1200" b="1" dirty="0">
                <a:latin typeface="Times New Roman" panose="02020603050405020304" pitchFamily="18" charset="0"/>
                <a:cs typeface="Times New Roman" panose="02020603050405020304" pitchFamily="18" charset="0"/>
              </a:rPr>
              <a:t>Random Over Sampler</a:t>
            </a:r>
          </a:p>
          <a:p>
            <a:pPr algn="just"/>
            <a:r>
              <a:rPr lang="en-US" sz="1200" dirty="0">
                <a:latin typeface="Times New Roman" panose="02020603050405020304" pitchFamily="18" charset="0"/>
                <a:cs typeface="Times New Roman" panose="02020603050405020304" pitchFamily="18" charset="0"/>
              </a:rPr>
              <a:t>This method generates new samples by randomly sampling with replacement the current available samples. This method randomly duplicate examples in the minority class.</a:t>
            </a:r>
          </a:p>
        </p:txBody>
      </p:sp>
      <p:sp>
        <p:nvSpPr>
          <p:cNvPr id="3" name="TextBox 2">
            <a:extLst>
              <a:ext uri="{FF2B5EF4-FFF2-40B4-BE49-F238E27FC236}">
                <a16:creationId xmlns:a16="http://schemas.microsoft.com/office/drawing/2014/main" id="{08D39ADF-BA47-F011-F834-676BCF8FD1F1}"/>
              </a:ext>
            </a:extLst>
          </p:cNvPr>
          <p:cNvSpPr txBox="1"/>
          <p:nvPr/>
        </p:nvSpPr>
        <p:spPr>
          <a:xfrm>
            <a:off x="5232399" y="4085966"/>
            <a:ext cx="6400158" cy="646331"/>
          </a:xfrm>
          <a:prstGeom prst="rect">
            <a:avLst/>
          </a:prstGeom>
          <a:noFill/>
        </p:spPr>
        <p:txBody>
          <a:bodyPr wrap="square">
            <a:spAutoFit/>
          </a:bodyPr>
          <a:lstStyle/>
          <a:p>
            <a:pPr algn="just"/>
            <a:r>
              <a:rPr lang="en-US" sz="1200" dirty="0">
                <a:latin typeface="Times New Roman" panose="02020603050405020304" pitchFamily="18" charset="0"/>
                <a:cs typeface="Times New Roman" panose="02020603050405020304" pitchFamily="18" charset="0"/>
              </a:rPr>
              <a:t>As you can see overall accuracy is at 88% which is reduced but if we check each label individually, we can see for Negative labels (0) we have (88%) and for Positive labels (1) we have (88%). we reduced the overall accuracy, but our model has better skill for positive labels</a:t>
            </a:r>
          </a:p>
        </p:txBody>
      </p:sp>
    </p:spTree>
    <p:extLst>
      <p:ext uri="{BB962C8B-B14F-4D97-AF65-F5344CB8AC3E}">
        <p14:creationId xmlns:p14="http://schemas.microsoft.com/office/powerpoint/2010/main" val="31602596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671907CE-C854-4190-9727-A5BA9ACD6C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0AFDC46-E760-1B5F-B7EB-19598ECAD2F7}"/>
              </a:ext>
            </a:extLst>
          </p:cNvPr>
          <p:cNvSpPr>
            <a:spLocks noGrp="1"/>
          </p:cNvSpPr>
          <p:nvPr>
            <p:ph type="title"/>
          </p:nvPr>
        </p:nvSpPr>
        <p:spPr>
          <a:xfrm>
            <a:off x="649224" y="481631"/>
            <a:ext cx="3650279" cy="1423369"/>
          </a:xfrm>
        </p:spPr>
        <p:txBody>
          <a:bodyPr>
            <a:normAutofit/>
          </a:bodyPr>
          <a:lstStyle/>
          <a:p>
            <a:pPr>
              <a:lnSpc>
                <a:spcPct val="90000"/>
              </a:lnSpc>
            </a:pPr>
            <a:r>
              <a:rPr lang="en-AU" sz="2000" dirty="0">
                <a:solidFill>
                  <a:srgbClr val="0070C0"/>
                </a:solidFill>
                <a:latin typeface="Times New Roman" panose="02020603050405020304" pitchFamily="18" charset="0"/>
                <a:cs typeface="Times New Roman" panose="02020603050405020304" pitchFamily="18" charset="0"/>
              </a:rPr>
              <a:t>Visualisation of </a:t>
            </a:r>
            <a:r>
              <a:rPr lang="en-US" sz="2000" dirty="0" err="1">
                <a:solidFill>
                  <a:srgbClr val="0070C0"/>
                </a:solidFill>
                <a:latin typeface="Times New Roman" panose="02020603050405020304" pitchFamily="18" charset="0"/>
                <a:cs typeface="Times New Roman" panose="02020603050405020304" pitchFamily="18" charset="0"/>
              </a:rPr>
              <a:t>MediSmart</a:t>
            </a:r>
            <a:r>
              <a:rPr lang="en-US" sz="2000" dirty="0">
                <a:solidFill>
                  <a:srgbClr val="0070C0"/>
                </a:solidFill>
                <a:latin typeface="Times New Roman" panose="02020603050405020304" pitchFamily="18" charset="0"/>
                <a:cs typeface="Times New Roman" panose="02020603050405020304" pitchFamily="18" charset="0"/>
              </a:rPr>
              <a:t> Futures</a:t>
            </a:r>
            <a:endParaRPr lang="en-AU" sz="2000" dirty="0">
              <a:solidFill>
                <a:srgbClr val="0070C0"/>
              </a:solidFill>
              <a:latin typeface="Times New Roman" panose="02020603050405020304" pitchFamily="18" charset="0"/>
              <a:cs typeface="Times New Roman" panose="02020603050405020304" pitchFamily="18" charset="0"/>
            </a:endParaRPr>
          </a:p>
        </p:txBody>
      </p:sp>
      <p:sp>
        <p:nvSpPr>
          <p:cNvPr id="16" name="Rectangle 15">
            <a:extLst>
              <a:ext uri="{FF2B5EF4-FFF2-40B4-BE49-F238E27FC236}">
                <a16:creationId xmlns:a16="http://schemas.microsoft.com/office/drawing/2014/main" id="{5A0C5A08-447D-4E23-AC6B-794597272A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1" name="Content Placeholder 10">
            <a:extLst>
              <a:ext uri="{FF2B5EF4-FFF2-40B4-BE49-F238E27FC236}">
                <a16:creationId xmlns:a16="http://schemas.microsoft.com/office/drawing/2014/main" id="{72738318-A40B-F4FF-00D2-59EFA91A6B2D}"/>
              </a:ext>
            </a:extLst>
          </p:cNvPr>
          <p:cNvSpPr>
            <a:spLocks noGrp="1"/>
          </p:cNvSpPr>
          <p:nvPr>
            <p:ph idx="1"/>
          </p:nvPr>
        </p:nvSpPr>
        <p:spPr>
          <a:xfrm>
            <a:off x="649225" y="1340189"/>
            <a:ext cx="3650278" cy="4552665"/>
          </a:xfrm>
        </p:spPr>
        <p:txBody>
          <a:bodyPr>
            <a:normAutofit/>
          </a:bodyPr>
          <a:lstStyle/>
          <a:p>
            <a:pPr marL="0" indent="0">
              <a:buNone/>
            </a:pPr>
            <a:r>
              <a:rPr lang="en-US" sz="1200" dirty="0">
                <a:latin typeface="Times New Roman" panose="02020603050405020304" pitchFamily="18" charset="0"/>
                <a:cs typeface="Times New Roman" panose="02020603050405020304" pitchFamily="18" charset="0"/>
              </a:rPr>
              <a:t>We created a visualization which will give us dropdown box where we can input the patient details so that our model will give us predictions about the diseases which helps the patients to take further precautions about their health.</a:t>
            </a:r>
          </a:p>
          <a:p>
            <a:pPr marL="0" indent="0">
              <a:buNone/>
            </a:pPr>
            <a:r>
              <a:rPr lang="en-US" sz="1200" dirty="0">
                <a:latin typeface="Times New Roman" panose="02020603050405020304" pitchFamily="18" charset="0"/>
                <a:cs typeface="Times New Roman" panose="02020603050405020304" pitchFamily="18" charset="0"/>
              </a:rPr>
              <a:t>The higher the accuracy more accurate is their predictions.</a:t>
            </a:r>
          </a:p>
          <a:p>
            <a:pPr marL="0" indent="0">
              <a:buNone/>
            </a:pPr>
            <a:r>
              <a:rPr lang="en-US" sz="1200" dirty="0">
                <a:latin typeface="Times New Roman" panose="02020603050405020304" pitchFamily="18" charset="0"/>
                <a:cs typeface="Times New Roman" panose="02020603050405020304" pitchFamily="18" charset="0"/>
              </a:rPr>
              <a:t>It will help the GP’s to check the severity of the disease so they can recommend the patients to specialist doctors accordingly.</a:t>
            </a:r>
          </a:p>
          <a:p>
            <a:pPr marL="0" indent="0">
              <a:buNone/>
            </a:pPr>
            <a:endParaRPr lang="en-US" sz="1200" dirty="0">
              <a:latin typeface="Söhne"/>
            </a:endParaRPr>
          </a:p>
          <a:p>
            <a:pPr marL="0" indent="0">
              <a:buNone/>
            </a:pPr>
            <a:endParaRPr lang="en-US" sz="1200" dirty="0">
              <a:latin typeface="Söhne"/>
            </a:endParaRPr>
          </a:p>
        </p:txBody>
      </p:sp>
      <p:sp>
        <p:nvSpPr>
          <p:cNvPr id="18" name="Rectangle 17">
            <a:extLst>
              <a:ext uri="{FF2B5EF4-FFF2-40B4-BE49-F238E27FC236}">
                <a16:creationId xmlns:a16="http://schemas.microsoft.com/office/drawing/2014/main" id="{1F08992A-39FB-4DC1-A09F-C56F389049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19543" y="645106"/>
            <a:ext cx="6953577" cy="5247747"/>
          </a:xfrm>
          <a:prstGeom prst="rect">
            <a:avLst/>
          </a:prstGeom>
          <a:solidFill>
            <a:srgbClr val="FFFFFE"/>
          </a:solidFill>
          <a:ln w="1270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Screens screenshot of a medical survey&#10;&#10;Description automatically generated">
            <a:extLst>
              <a:ext uri="{FF2B5EF4-FFF2-40B4-BE49-F238E27FC236}">
                <a16:creationId xmlns:a16="http://schemas.microsoft.com/office/drawing/2014/main" id="{9004127C-3509-8831-1F42-9760A64D3D69}"/>
              </a:ext>
            </a:extLst>
          </p:cNvPr>
          <p:cNvPicPr>
            <a:picLocks noChangeAspect="1"/>
          </p:cNvPicPr>
          <p:nvPr/>
        </p:nvPicPr>
        <p:blipFill>
          <a:blip r:embed="rId2"/>
          <a:stretch>
            <a:fillRect/>
          </a:stretch>
        </p:blipFill>
        <p:spPr>
          <a:xfrm>
            <a:off x="4783269" y="1070885"/>
            <a:ext cx="3231199" cy="4396189"/>
          </a:xfrm>
          <a:prstGeom prst="rect">
            <a:avLst/>
          </a:prstGeom>
        </p:spPr>
      </p:pic>
      <p:pic>
        <p:nvPicPr>
          <p:cNvPr id="5" name="Content Placeholder 4" descr="A screenshot of a computer screen&#10;&#10;Description automatically generated">
            <a:extLst>
              <a:ext uri="{FF2B5EF4-FFF2-40B4-BE49-F238E27FC236}">
                <a16:creationId xmlns:a16="http://schemas.microsoft.com/office/drawing/2014/main" id="{FAD11D88-A66C-E849-24A5-EF05ACAA30C7}"/>
              </a:ext>
            </a:extLst>
          </p:cNvPr>
          <p:cNvPicPr>
            <a:picLocks noChangeAspect="1"/>
          </p:cNvPicPr>
          <p:nvPr/>
        </p:nvPicPr>
        <p:blipFill>
          <a:blip r:embed="rId3"/>
          <a:stretch>
            <a:fillRect/>
          </a:stretch>
        </p:blipFill>
        <p:spPr>
          <a:xfrm>
            <a:off x="8178194" y="1588060"/>
            <a:ext cx="3231200" cy="3357090"/>
          </a:xfrm>
          <a:prstGeom prst="rect">
            <a:avLst/>
          </a:prstGeom>
        </p:spPr>
      </p:pic>
      <p:sp>
        <p:nvSpPr>
          <p:cNvPr id="25" name="Freeform 11">
            <a:extLst>
              <a:ext uri="{FF2B5EF4-FFF2-40B4-BE49-F238E27FC236}">
                <a16:creationId xmlns:a16="http://schemas.microsoft.com/office/drawing/2014/main" id="{05E23455-2212-4BE9-9C96-AAEFE4467D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90920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3F4C104D-5F30-4811-9376-566B26E471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0AFDC46-E760-1B5F-B7EB-19598ECAD2F7}"/>
              </a:ext>
            </a:extLst>
          </p:cNvPr>
          <p:cNvSpPr>
            <a:spLocks noGrp="1"/>
          </p:cNvSpPr>
          <p:nvPr>
            <p:ph type="title"/>
          </p:nvPr>
        </p:nvSpPr>
        <p:spPr>
          <a:xfrm>
            <a:off x="649224" y="499081"/>
            <a:ext cx="3650279" cy="1405919"/>
          </a:xfrm>
        </p:spPr>
        <p:txBody>
          <a:bodyPr>
            <a:normAutofit/>
          </a:bodyPr>
          <a:lstStyle/>
          <a:p>
            <a:r>
              <a:rPr lang="en-AU" sz="2000" dirty="0">
                <a:solidFill>
                  <a:srgbClr val="0070C0"/>
                </a:solidFill>
                <a:latin typeface="Times New Roman" panose="02020603050405020304" pitchFamily="18" charset="0"/>
                <a:cs typeface="Times New Roman" panose="02020603050405020304" pitchFamily="18" charset="0"/>
              </a:rPr>
              <a:t>Map to check nearby hospitals:-</a:t>
            </a:r>
          </a:p>
        </p:txBody>
      </p:sp>
      <p:sp>
        <p:nvSpPr>
          <p:cNvPr id="28" name="Rectangle 27">
            <a:extLst>
              <a:ext uri="{FF2B5EF4-FFF2-40B4-BE49-F238E27FC236}">
                <a16:creationId xmlns:a16="http://schemas.microsoft.com/office/drawing/2014/main" id="{0815E34B-5D02-4E01-A936-E8E1C0AB6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9" name="Content Placeholder 8">
            <a:extLst>
              <a:ext uri="{FF2B5EF4-FFF2-40B4-BE49-F238E27FC236}">
                <a16:creationId xmlns:a16="http://schemas.microsoft.com/office/drawing/2014/main" id="{EAF275D0-4877-77F5-FA75-D695FD711730}"/>
              </a:ext>
            </a:extLst>
          </p:cNvPr>
          <p:cNvSpPr>
            <a:spLocks noGrp="1"/>
          </p:cNvSpPr>
          <p:nvPr>
            <p:ph idx="1"/>
          </p:nvPr>
        </p:nvSpPr>
        <p:spPr>
          <a:xfrm>
            <a:off x="649225" y="1305290"/>
            <a:ext cx="3650278" cy="4587564"/>
          </a:xfrm>
        </p:spPr>
        <p:txBody>
          <a:bodyPr>
            <a:normAutofit/>
          </a:bodyPr>
          <a:lstStyle/>
          <a:p>
            <a:pPr marL="0" indent="0">
              <a:buNone/>
            </a:pPr>
            <a:r>
              <a:rPr lang="en-US" sz="1200" dirty="0">
                <a:latin typeface="Times New Roman" panose="02020603050405020304" pitchFamily="18" charset="0"/>
                <a:cs typeface="Times New Roman" panose="02020603050405020304" pitchFamily="18" charset="0"/>
              </a:rPr>
              <a:t>For the frontend we used React, HTML, CSS, and JavaScript. In the backend, we used Node.js and Express.js for the server and Heroku for deployment. The Google Maps Places and Google Maps Nearby APIs were used to locate users and find hospitals nearest to them.</a:t>
            </a:r>
          </a:p>
          <a:p>
            <a:pPr marL="0" indent="0">
              <a:buNone/>
            </a:pPr>
            <a:r>
              <a:rPr lang="en-US" sz="1200" dirty="0">
                <a:latin typeface="Times New Roman" panose="02020603050405020304" pitchFamily="18" charset="0"/>
                <a:cs typeface="Times New Roman" panose="02020603050405020304" pitchFamily="18" charset="0"/>
              </a:rPr>
              <a:t> We'd like to add more robust google map features as well as a way for hospitals/testing sites to indicate they have a high volume of patients and are to be avoided. We would also like to explore the possibility of a database and populated map with the general locations of people who reported serious symptoms, so that hospitals can monitor possible outbreaks. </a:t>
            </a:r>
          </a:p>
        </p:txBody>
      </p:sp>
      <p:pic>
        <p:nvPicPr>
          <p:cNvPr id="5" name="Content Placeholder 4" descr="A map with red points on it&#10;&#10;Description automatically generated">
            <a:extLst>
              <a:ext uri="{FF2B5EF4-FFF2-40B4-BE49-F238E27FC236}">
                <a16:creationId xmlns:a16="http://schemas.microsoft.com/office/drawing/2014/main" id="{FEB62E86-8A20-EAA3-3516-E3952F70D735}"/>
              </a:ext>
            </a:extLst>
          </p:cNvPr>
          <p:cNvPicPr>
            <a:picLocks noChangeAspect="1"/>
          </p:cNvPicPr>
          <p:nvPr/>
        </p:nvPicPr>
        <p:blipFill>
          <a:blip r:embed="rId2"/>
          <a:stretch>
            <a:fillRect/>
          </a:stretch>
        </p:blipFill>
        <p:spPr>
          <a:xfrm>
            <a:off x="4299503" y="579353"/>
            <a:ext cx="7892497" cy="5779566"/>
          </a:xfrm>
          <a:prstGeom prst="rect">
            <a:avLst/>
          </a:prstGeom>
        </p:spPr>
      </p:pic>
      <p:sp>
        <p:nvSpPr>
          <p:cNvPr id="29" name="Freeform 11">
            <a:extLst>
              <a:ext uri="{FF2B5EF4-FFF2-40B4-BE49-F238E27FC236}">
                <a16:creationId xmlns:a16="http://schemas.microsoft.com/office/drawing/2014/main" id="{7DE3414B-B032-4710-A468-D3285E38C5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Arrow: Right 5">
            <a:extLst>
              <a:ext uri="{FF2B5EF4-FFF2-40B4-BE49-F238E27FC236}">
                <a16:creationId xmlns:a16="http://schemas.microsoft.com/office/drawing/2014/main" id="{BBFB0D88-3454-F1B7-3487-6E737684689A}"/>
              </a:ext>
            </a:extLst>
          </p:cNvPr>
          <p:cNvSpPr/>
          <p:nvPr/>
        </p:nvSpPr>
        <p:spPr>
          <a:xfrm>
            <a:off x="347240" y="1377387"/>
            <a:ext cx="127322" cy="12153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Right 7">
            <a:extLst>
              <a:ext uri="{FF2B5EF4-FFF2-40B4-BE49-F238E27FC236}">
                <a16:creationId xmlns:a16="http://schemas.microsoft.com/office/drawing/2014/main" id="{D6B2A93B-9739-D340-D735-1ADE298AB1F8}"/>
              </a:ext>
            </a:extLst>
          </p:cNvPr>
          <p:cNvSpPr/>
          <p:nvPr/>
        </p:nvSpPr>
        <p:spPr>
          <a:xfrm>
            <a:off x="370389" y="2608679"/>
            <a:ext cx="127322" cy="12153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1">
            <a:extLst>
              <a:ext uri="{FF2B5EF4-FFF2-40B4-BE49-F238E27FC236}">
                <a16:creationId xmlns:a16="http://schemas.microsoft.com/office/drawing/2014/main" id="{C31D241B-0829-F338-3A59-779107833ABC}"/>
              </a:ext>
            </a:extLst>
          </p:cNvPr>
          <p:cNvSpPr>
            <a:spLocks noChangeArrowheads="1"/>
          </p:cNvSpPr>
          <p:nvPr/>
        </p:nvSpPr>
        <p:spPr bwMode="auto">
          <a:xfrm>
            <a:off x="649224" y="4004405"/>
            <a:ext cx="1245021"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sz="1200" dirty="0">
                <a:latin typeface="Times New Roman" panose="02020603050405020304" pitchFamily="18" charset="0"/>
                <a:cs typeface="Times New Roman" panose="02020603050405020304" pitchFamily="18" charset="0"/>
              </a:rPr>
              <a:t>CSS</a:t>
            </a: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express.js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google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google-latitude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google-maps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html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node.js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react </a:t>
            </a:r>
          </a:p>
        </p:txBody>
      </p:sp>
    </p:spTree>
    <p:extLst>
      <p:ext uri="{BB962C8B-B14F-4D97-AF65-F5344CB8AC3E}">
        <p14:creationId xmlns:p14="http://schemas.microsoft.com/office/powerpoint/2010/main" val="473943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AFDC46-E760-1B5F-B7EB-19598ECAD2F7}"/>
              </a:ext>
            </a:extLst>
          </p:cNvPr>
          <p:cNvSpPr>
            <a:spLocks noGrp="1"/>
          </p:cNvSpPr>
          <p:nvPr>
            <p:ph type="title"/>
          </p:nvPr>
        </p:nvSpPr>
        <p:spPr>
          <a:xfrm>
            <a:off x="1471386" y="428263"/>
            <a:ext cx="6392938" cy="5530019"/>
          </a:xfrm>
        </p:spPr>
        <p:txBody>
          <a:bodyPr>
            <a:normAutofit fontScale="90000"/>
          </a:bodyPr>
          <a:lstStyle/>
          <a:p>
            <a:r>
              <a:rPr lang="en-AU" dirty="0"/>
              <a:t>  </a:t>
            </a:r>
            <a:r>
              <a:rPr lang="en-AU" u="sng" dirty="0">
                <a:solidFill>
                  <a:srgbClr val="0070C0"/>
                </a:solidFill>
                <a:latin typeface="Times New Roman" panose="02020603050405020304" pitchFamily="18" charset="0"/>
                <a:cs typeface="Times New Roman" panose="02020603050405020304" pitchFamily="18" charset="0"/>
              </a:rPr>
              <a:t>Conclusion:</a:t>
            </a:r>
            <a:br>
              <a:rPr lang="en-AU" u="sng" dirty="0">
                <a:solidFill>
                  <a:schemeClr val="accent5">
                    <a:lumMod val="75000"/>
                  </a:schemeClr>
                </a:solidFill>
              </a:rPr>
            </a:br>
            <a:r>
              <a:rPr lang="en-US" sz="1200" dirty="0">
                <a:solidFill>
                  <a:srgbClr val="1D1C1D"/>
                </a:solidFill>
                <a:latin typeface="Times New Roman" panose="02020603050405020304" pitchFamily="18" charset="0"/>
                <a:cs typeface="Times New Roman" panose="02020603050405020304" pitchFamily="18" charset="0"/>
              </a:rPr>
              <a:t>In conclusion , we have successfully fulfilled the project's initial objectives, which included developing predictive models and designing a user-friendly front-end interface for general physicians to assess disease probabilities in patients. Nevertheless, given the project's medical nature, the utmost importance lies in achieving a high degree of accuracy and precision in disease prediction. To this end, we propose the following strategic actions to further enhance the model predictions.</a:t>
            </a:r>
            <a:br>
              <a:rPr lang="en-US" sz="1200" dirty="0">
                <a:solidFill>
                  <a:srgbClr val="1D1C1D"/>
                </a:solidFill>
                <a:latin typeface="Times New Roman" panose="02020603050405020304" pitchFamily="18" charset="0"/>
                <a:cs typeface="Times New Roman" panose="02020603050405020304" pitchFamily="18" charset="0"/>
              </a:rPr>
            </a:br>
            <a:r>
              <a:rPr lang="en-US" sz="1300" b="1" u="sng" dirty="0">
                <a:solidFill>
                  <a:srgbClr val="1D1C1D"/>
                </a:solidFill>
                <a:latin typeface="Times New Roman" panose="02020603050405020304" pitchFamily="18" charset="0"/>
                <a:cs typeface="Times New Roman" panose="02020603050405020304" pitchFamily="18" charset="0"/>
              </a:rPr>
              <a:t>Methods to enhance accuracy:</a:t>
            </a:r>
            <a:br>
              <a:rPr lang="en-US" sz="1300" b="1" dirty="0">
                <a:solidFill>
                  <a:srgbClr val="1D1C1D"/>
                </a:solidFill>
                <a:latin typeface="Times New Roman" panose="02020603050405020304" pitchFamily="18" charset="0"/>
                <a:cs typeface="Times New Roman" panose="02020603050405020304" pitchFamily="18" charset="0"/>
              </a:rPr>
            </a:br>
            <a:r>
              <a:rPr lang="en-US" sz="1300" b="1" dirty="0">
                <a:solidFill>
                  <a:srgbClr val="1D1C1D"/>
                </a:solidFill>
                <a:latin typeface="Times New Roman" panose="02020603050405020304" pitchFamily="18" charset="0"/>
                <a:cs typeface="Times New Roman" panose="02020603050405020304" pitchFamily="18" charset="0"/>
              </a:rPr>
              <a:t>Balancing Data: </a:t>
            </a:r>
            <a:r>
              <a:rPr lang="en-US" sz="1300" dirty="0">
                <a:solidFill>
                  <a:srgbClr val="1D1C1D"/>
                </a:solidFill>
                <a:latin typeface="Times New Roman" panose="02020603050405020304" pitchFamily="18" charset="0"/>
                <a:cs typeface="Times New Roman" panose="02020603050405020304" pitchFamily="18" charset="0"/>
              </a:rPr>
              <a:t>To achieve better predictions, we need to have a fair amount of data for each type of health condition we're predicting. If one condition has too much data and another has too little, our predictions can become biased. We want to make sure we have a balanced dataset, where each condition is represented equally.</a:t>
            </a:r>
            <a:br>
              <a:rPr lang="en-US" sz="1300" dirty="0">
                <a:solidFill>
                  <a:srgbClr val="1D1C1D"/>
                </a:solidFill>
                <a:latin typeface="Times New Roman" panose="02020603050405020304" pitchFamily="18" charset="0"/>
                <a:cs typeface="Times New Roman" panose="02020603050405020304" pitchFamily="18" charset="0"/>
              </a:rPr>
            </a:br>
            <a:br>
              <a:rPr lang="en-US" sz="1300" dirty="0">
                <a:solidFill>
                  <a:srgbClr val="1D1C1D"/>
                </a:solidFill>
                <a:latin typeface="Times New Roman" panose="02020603050405020304" pitchFamily="18" charset="0"/>
                <a:cs typeface="Times New Roman" panose="02020603050405020304" pitchFamily="18" charset="0"/>
              </a:rPr>
            </a:br>
            <a:r>
              <a:rPr lang="en-US" sz="1300" b="1" dirty="0">
                <a:solidFill>
                  <a:srgbClr val="1D1C1D"/>
                </a:solidFill>
                <a:latin typeface="Times New Roman" panose="02020603050405020304" pitchFamily="18" charset="0"/>
                <a:cs typeface="Times New Roman" panose="02020603050405020304" pitchFamily="18" charset="0"/>
              </a:rPr>
              <a:t>Collecting More Data</a:t>
            </a:r>
            <a:r>
              <a:rPr lang="en-US" sz="1300" dirty="0">
                <a:solidFill>
                  <a:srgbClr val="1D1C1D"/>
                </a:solidFill>
                <a:latin typeface="Times New Roman" panose="02020603050405020304" pitchFamily="18" charset="0"/>
                <a:cs typeface="Times New Roman" panose="02020603050405020304" pitchFamily="18" charset="0"/>
              </a:rPr>
              <a:t>: Sometimes, we might not have enough data for certain health conditions, making predictions challenging. To address this, we'll gather more information for these underrepresented cases. This will help our models become more accurate.</a:t>
            </a:r>
            <a:br>
              <a:rPr lang="en-US" sz="1300" dirty="0">
                <a:solidFill>
                  <a:srgbClr val="1D1C1D"/>
                </a:solidFill>
                <a:latin typeface="Times New Roman" panose="02020603050405020304" pitchFamily="18" charset="0"/>
                <a:cs typeface="Times New Roman" panose="02020603050405020304" pitchFamily="18" charset="0"/>
              </a:rPr>
            </a:br>
            <a:br>
              <a:rPr lang="en-US" sz="1300" dirty="0">
                <a:solidFill>
                  <a:srgbClr val="1D1C1D"/>
                </a:solidFill>
                <a:latin typeface="Times New Roman" panose="02020603050405020304" pitchFamily="18" charset="0"/>
                <a:cs typeface="Times New Roman" panose="02020603050405020304" pitchFamily="18" charset="0"/>
              </a:rPr>
            </a:br>
            <a:r>
              <a:rPr lang="en-US" sz="1300" b="1" dirty="0">
                <a:solidFill>
                  <a:srgbClr val="1D1C1D"/>
                </a:solidFill>
                <a:latin typeface="Times New Roman" panose="02020603050405020304" pitchFamily="18" charset="0"/>
                <a:cs typeface="Times New Roman" panose="02020603050405020304" pitchFamily="18" charset="0"/>
              </a:rPr>
              <a:t>Data Augmentation</a:t>
            </a:r>
            <a:r>
              <a:rPr lang="en-US" sz="1300" dirty="0">
                <a:solidFill>
                  <a:srgbClr val="1D1C1D"/>
                </a:solidFill>
                <a:latin typeface="Times New Roman" panose="02020603050405020304" pitchFamily="18" charset="0"/>
                <a:cs typeface="Times New Roman" panose="02020603050405020304" pitchFamily="18" charset="0"/>
              </a:rPr>
              <a:t>: Data augmentation is like creating variations of the information we already have. It adds diversity to our dataset, which can improve the performance of our models.</a:t>
            </a:r>
            <a:br>
              <a:rPr lang="en-US" sz="1300" dirty="0">
                <a:solidFill>
                  <a:srgbClr val="1D1C1D"/>
                </a:solidFill>
                <a:latin typeface="Times New Roman" panose="02020603050405020304" pitchFamily="18" charset="0"/>
                <a:cs typeface="Times New Roman" panose="02020603050405020304" pitchFamily="18" charset="0"/>
              </a:rPr>
            </a:br>
            <a:br>
              <a:rPr lang="en-US" sz="1300" dirty="0">
                <a:solidFill>
                  <a:srgbClr val="1D1C1D"/>
                </a:solidFill>
                <a:latin typeface="Times New Roman" panose="02020603050405020304" pitchFamily="18" charset="0"/>
                <a:cs typeface="Times New Roman" panose="02020603050405020304" pitchFamily="18" charset="0"/>
              </a:rPr>
            </a:br>
            <a:r>
              <a:rPr lang="en-US" sz="1300" b="1" dirty="0">
                <a:solidFill>
                  <a:srgbClr val="1D1C1D"/>
                </a:solidFill>
                <a:latin typeface="Times New Roman" panose="02020603050405020304" pitchFamily="18" charset="0"/>
                <a:cs typeface="Times New Roman" panose="02020603050405020304" pitchFamily="18" charset="0"/>
              </a:rPr>
              <a:t>Handling Missing Data</a:t>
            </a:r>
            <a:r>
              <a:rPr lang="en-US" sz="1300" dirty="0">
                <a:solidFill>
                  <a:srgbClr val="1D1C1D"/>
                </a:solidFill>
                <a:latin typeface="Times New Roman" panose="02020603050405020304" pitchFamily="18" charset="0"/>
                <a:cs typeface="Times New Roman" panose="02020603050405020304" pitchFamily="18" charset="0"/>
              </a:rPr>
              <a:t>: In some cases, we might have missing or incomplete information. We can deal with this by making educated guesses (imputation) or carefully removing the incomplete data. This ensures the quality of our data.</a:t>
            </a:r>
            <a:br>
              <a:rPr lang="en-US" sz="1300" dirty="0">
                <a:solidFill>
                  <a:srgbClr val="1D1C1D"/>
                </a:solidFill>
                <a:latin typeface="Times New Roman" panose="02020603050405020304" pitchFamily="18" charset="0"/>
                <a:cs typeface="Times New Roman" panose="02020603050405020304" pitchFamily="18" charset="0"/>
              </a:rPr>
            </a:br>
            <a:br>
              <a:rPr lang="en-US" sz="1300" dirty="0">
                <a:solidFill>
                  <a:srgbClr val="1D1C1D"/>
                </a:solidFill>
                <a:latin typeface="Times New Roman" panose="02020603050405020304" pitchFamily="18" charset="0"/>
                <a:cs typeface="Times New Roman" panose="02020603050405020304" pitchFamily="18" charset="0"/>
              </a:rPr>
            </a:br>
            <a:r>
              <a:rPr lang="en-US" sz="1300" b="1" dirty="0">
                <a:solidFill>
                  <a:srgbClr val="1D1C1D"/>
                </a:solidFill>
                <a:latin typeface="Times New Roman" panose="02020603050405020304" pitchFamily="18" charset="0"/>
                <a:cs typeface="Times New Roman" panose="02020603050405020304" pitchFamily="18" charset="0"/>
              </a:rPr>
              <a:t>Resampling</a:t>
            </a:r>
            <a:r>
              <a:rPr lang="en-US" sz="1300" dirty="0">
                <a:solidFill>
                  <a:srgbClr val="1D1C1D"/>
                </a:solidFill>
                <a:latin typeface="Times New Roman" panose="02020603050405020304" pitchFamily="18" charset="0"/>
                <a:cs typeface="Times New Roman" panose="02020603050405020304" pitchFamily="18" charset="0"/>
              </a:rPr>
              <a:t>: Resampling techniques like oversampling (creating more instances of the minority class) or under sampling (reducing the majority class) help us balance the representation of different conditions in our dataset.</a:t>
            </a:r>
            <a:br>
              <a:rPr lang="en-US" sz="1300" dirty="0">
                <a:solidFill>
                  <a:srgbClr val="1D1C1D"/>
                </a:solidFill>
                <a:latin typeface="Times New Roman" panose="02020603050405020304" pitchFamily="18" charset="0"/>
                <a:cs typeface="Times New Roman" panose="02020603050405020304" pitchFamily="18" charset="0"/>
              </a:rPr>
            </a:br>
            <a:br>
              <a:rPr lang="en-US" sz="1300" dirty="0">
                <a:solidFill>
                  <a:srgbClr val="1D1C1D"/>
                </a:solidFill>
                <a:latin typeface="Times New Roman" panose="02020603050405020304" pitchFamily="18" charset="0"/>
                <a:cs typeface="Times New Roman" panose="02020603050405020304" pitchFamily="18" charset="0"/>
              </a:rPr>
            </a:br>
            <a:r>
              <a:rPr lang="en-US" sz="1300" b="1" dirty="0">
                <a:solidFill>
                  <a:srgbClr val="1D1C1D"/>
                </a:solidFill>
                <a:latin typeface="Times New Roman" panose="02020603050405020304" pitchFamily="18" charset="0"/>
                <a:cs typeface="Times New Roman" panose="02020603050405020304" pitchFamily="18" charset="0"/>
              </a:rPr>
              <a:t>Model Fine-Tuning</a:t>
            </a:r>
            <a:r>
              <a:rPr lang="en-US" sz="1300" dirty="0">
                <a:solidFill>
                  <a:srgbClr val="1D1C1D"/>
                </a:solidFill>
                <a:latin typeface="Times New Roman" panose="02020603050405020304" pitchFamily="18" charset="0"/>
                <a:cs typeface="Times New Roman" panose="02020603050405020304" pitchFamily="18" charset="0"/>
              </a:rPr>
              <a:t>: Just like a musical instrument, our models have settings that can be adjusted for better performance. We'll fine-tune these settings to make sure our models work as accurately as possible.</a:t>
            </a:r>
            <a:br>
              <a:rPr lang="en-US" sz="1300" dirty="0">
                <a:solidFill>
                  <a:srgbClr val="1D1C1D"/>
                </a:solidFill>
                <a:latin typeface="Times New Roman" panose="02020603050405020304" pitchFamily="18" charset="0"/>
                <a:cs typeface="Times New Roman" panose="02020603050405020304" pitchFamily="18" charset="0"/>
              </a:rPr>
            </a:br>
            <a:br>
              <a:rPr lang="en-US" sz="1300" dirty="0">
                <a:solidFill>
                  <a:srgbClr val="1D1C1D"/>
                </a:solidFill>
                <a:latin typeface="Times New Roman" panose="02020603050405020304" pitchFamily="18" charset="0"/>
                <a:cs typeface="Times New Roman" panose="02020603050405020304" pitchFamily="18" charset="0"/>
              </a:rPr>
            </a:br>
            <a:r>
              <a:rPr lang="en-US" sz="1300" b="1" dirty="0">
                <a:solidFill>
                  <a:srgbClr val="1D1C1D"/>
                </a:solidFill>
                <a:latin typeface="Times New Roman" panose="02020603050405020304" pitchFamily="18" charset="0"/>
                <a:cs typeface="Times New Roman" panose="02020603050405020304" pitchFamily="18" charset="0"/>
              </a:rPr>
              <a:t>Ensemble Methods</a:t>
            </a:r>
            <a:r>
              <a:rPr lang="en-US" sz="1300" dirty="0">
                <a:solidFill>
                  <a:srgbClr val="1D1C1D"/>
                </a:solidFill>
                <a:latin typeface="Times New Roman" panose="02020603050405020304" pitchFamily="18" charset="0"/>
                <a:cs typeface="Times New Roman" panose="02020603050405020304" pitchFamily="18" charset="0"/>
              </a:rPr>
              <a:t>: Ensemble techniques combine multiple models to make predictions. They can increase accuracy and reliability.</a:t>
            </a:r>
            <a:br>
              <a:rPr lang="en-US" sz="1300" dirty="0">
                <a:solidFill>
                  <a:srgbClr val="1D1C1D"/>
                </a:solidFill>
                <a:latin typeface="Times New Roman" panose="02020603050405020304" pitchFamily="18" charset="0"/>
                <a:cs typeface="Times New Roman" panose="02020603050405020304" pitchFamily="18" charset="0"/>
              </a:rPr>
            </a:br>
            <a:br>
              <a:rPr lang="en-US" sz="1300" dirty="0">
                <a:solidFill>
                  <a:srgbClr val="1D1C1D"/>
                </a:solidFill>
                <a:latin typeface="Times New Roman" panose="02020603050405020304" pitchFamily="18" charset="0"/>
                <a:cs typeface="Times New Roman" panose="02020603050405020304" pitchFamily="18" charset="0"/>
              </a:rPr>
            </a:br>
            <a:r>
              <a:rPr lang="en-US" sz="1300" b="1" dirty="0">
                <a:solidFill>
                  <a:srgbClr val="1D1C1D"/>
                </a:solidFill>
                <a:latin typeface="Times New Roman" panose="02020603050405020304" pitchFamily="18" charset="0"/>
                <a:cs typeface="Times New Roman" panose="02020603050405020304" pitchFamily="18" charset="0"/>
              </a:rPr>
              <a:t>Cross-Validation</a:t>
            </a:r>
            <a:r>
              <a:rPr lang="en-US" sz="1300" dirty="0">
                <a:solidFill>
                  <a:srgbClr val="1D1C1D"/>
                </a:solidFill>
                <a:latin typeface="Times New Roman" panose="02020603050405020304" pitchFamily="18" charset="0"/>
                <a:cs typeface="Times New Roman" panose="02020603050405020304" pitchFamily="18" charset="0"/>
              </a:rPr>
              <a:t>: Cross-validation is a method to ensure that our models are not just good at predicting the data they were trained on but are also capable of making accurate predictions on new, unseen data.</a:t>
            </a:r>
            <a:br>
              <a:rPr lang="en-US" sz="1300" dirty="0">
                <a:solidFill>
                  <a:srgbClr val="1D1C1D"/>
                </a:solidFill>
                <a:latin typeface="Times New Roman" panose="02020603050405020304" pitchFamily="18" charset="0"/>
                <a:cs typeface="Times New Roman" panose="02020603050405020304" pitchFamily="18" charset="0"/>
              </a:rPr>
            </a:br>
            <a:br>
              <a:rPr lang="en-AU" sz="1300" kern="100" dirty="0">
                <a:latin typeface="Times New Roman" panose="02020603050405020304" pitchFamily="18" charset="0"/>
                <a:ea typeface="DengXian" panose="02010600030101010101" pitchFamily="2" charset="-122"/>
                <a:cs typeface="Times New Roman" panose="02020603050405020304" pitchFamily="18" charset="0"/>
              </a:rPr>
            </a:br>
            <a:endParaRPr lang="en-AU" sz="1300" dirty="0">
              <a:latin typeface="Times New Roman" panose="02020603050405020304" pitchFamily="18" charset="0"/>
              <a:cs typeface="Times New Roman" panose="02020603050405020304" pitchFamily="18" charset="0"/>
            </a:endParaRPr>
          </a:p>
        </p:txBody>
      </p:sp>
      <p:pic>
        <p:nvPicPr>
          <p:cNvPr id="2054" name="Picture 6" descr="A Fatty Liver Doesn’t Love Your Heart | GI Associates">
            <a:extLst>
              <a:ext uri="{FF2B5EF4-FFF2-40B4-BE49-F238E27FC236}">
                <a16:creationId xmlns:a16="http://schemas.microsoft.com/office/drawing/2014/main" id="{3CB2528C-926E-1EE4-F565-AAC7B45096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64715" y="3733800"/>
            <a:ext cx="4038232" cy="2765385"/>
          </a:xfrm>
          <a:prstGeom prst="rect">
            <a:avLst/>
          </a:prstGeom>
          <a:noFill/>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028" name="Picture 4" descr="Vector de stock (libre de regalías) sobre Cartoon Illustration Healthy Happy Liver Sad1203859633">
            <a:extLst>
              <a:ext uri="{FF2B5EF4-FFF2-40B4-BE49-F238E27FC236}">
                <a16:creationId xmlns:a16="http://schemas.microsoft.com/office/drawing/2014/main" id="{97AC56FA-A7CA-673D-FA6F-CC1BD37034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64324" y="740833"/>
            <a:ext cx="4138623" cy="2992967"/>
          </a:xfrm>
          <a:prstGeom prst="rect">
            <a:avLst/>
          </a:prstGeom>
          <a:noFill/>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8565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259C671B-1B22-4141-A9C0-2E7941FDA7C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20" name="Freeform 11">
              <a:extLst>
                <a:ext uri="{FF2B5EF4-FFF2-40B4-BE49-F238E27FC236}">
                  <a16:creationId xmlns:a16="http://schemas.microsoft.com/office/drawing/2014/main" id="{7B2F5A4B-FA0F-4625-82F7-1D3F11281B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txBody>
            <a:bodyPr/>
            <a:lstStyle/>
            <a:p>
              <a:endParaRPr lang="en-US"/>
            </a:p>
          </p:txBody>
        </p:sp>
        <p:sp>
          <p:nvSpPr>
            <p:cNvPr id="21" name="Freeform 12">
              <a:extLst>
                <a:ext uri="{FF2B5EF4-FFF2-40B4-BE49-F238E27FC236}">
                  <a16:creationId xmlns:a16="http://schemas.microsoft.com/office/drawing/2014/main" id="{9ACB0BAE-722F-4C91-8C2A-44EF768E83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txBody>
            <a:bodyPr/>
            <a:lstStyle/>
            <a:p>
              <a:endParaRPr lang="en-US"/>
            </a:p>
          </p:txBody>
        </p:sp>
        <p:sp>
          <p:nvSpPr>
            <p:cNvPr id="22" name="Freeform 13">
              <a:extLst>
                <a:ext uri="{FF2B5EF4-FFF2-40B4-BE49-F238E27FC236}">
                  <a16:creationId xmlns:a16="http://schemas.microsoft.com/office/drawing/2014/main" id="{C3AC4D9F-59AC-421A-9FF3-C936CEC439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txBody>
            <a:bodyPr/>
            <a:lstStyle/>
            <a:p>
              <a:endParaRPr lang="en-US"/>
            </a:p>
          </p:txBody>
        </p:sp>
        <p:sp>
          <p:nvSpPr>
            <p:cNvPr id="23" name="Freeform 14">
              <a:extLst>
                <a:ext uri="{FF2B5EF4-FFF2-40B4-BE49-F238E27FC236}">
                  <a16:creationId xmlns:a16="http://schemas.microsoft.com/office/drawing/2014/main" id="{797BCE03-677D-4D65-A4D1-1FD721DD5D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txBody>
            <a:bodyPr/>
            <a:lstStyle/>
            <a:p>
              <a:endParaRPr lang="en-US"/>
            </a:p>
          </p:txBody>
        </p:sp>
        <p:sp>
          <p:nvSpPr>
            <p:cNvPr id="24" name="Freeform 15">
              <a:extLst>
                <a:ext uri="{FF2B5EF4-FFF2-40B4-BE49-F238E27FC236}">
                  <a16:creationId xmlns:a16="http://schemas.microsoft.com/office/drawing/2014/main" id="{D007E5D0-0B4E-4094-988C-9917146C2D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txBody>
            <a:bodyPr/>
            <a:lstStyle/>
            <a:p>
              <a:endParaRPr lang="en-US"/>
            </a:p>
          </p:txBody>
        </p:sp>
        <p:sp>
          <p:nvSpPr>
            <p:cNvPr id="25" name="Freeform 16">
              <a:extLst>
                <a:ext uri="{FF2B5EF4-FFF2-40B4-BE49-F238E27FC236}">
                  <a16:creationId xmlns:a16="http://schemas.microsoft.com/office/drawing/2014/main" id="{024DB804-C06B-4A0A-AC43-6BCCB7D760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txBody>
            <a:bodyPr/>
            <a:lstStyle/>
            <a:p>
              <a:endParaRPr lang="en-US"/>
            </a:p>
          </p:txBody>
        </p:sp>
        <p:sp>
          <p:nvSpPr>
            <p:cNvPr id="26" name="Freeform 17">
              <a:extLst>
                <a:ext uri="{FF2B5EF4-FFF2-40B4-BE49-F238E27FC236}">
                  <a16:creationId xmlns:a16="http://schemas.microsoft.com/office/drawing/2014/main" id="{B51DC17A-305E-486E-A527-5E8068E9EF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txBody>
            <a:bodyPr/>
            <a:lstStyle/>
            <a:p>
              <a:endParaRPr lang="en-US"/>
            </a:p>
          </p:txBody>
        </p:sp>
        <p:sp>
          <p:nvSpPr>
            <p:cNvPr id="27" name="Freeform 18">
              <a:extLst>
                <a:ext uri="{FF2B5EF4-FFF2-40B4-BE49-F238E27FC236}">
                  <a16:creationId xmlns:a16="http://schemas.microsoft.com/office/drawing/2014/main" id="{B6CCA716-6D46-4523-BF96-FF1B0C5464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txBody>
            <a:bodyPr/>
            <a:lstStyle/>
            <a:p>
              <a:endParaRPr lang="en-US"/>
            </a:p>
          </p:txBody>
        </p:sp>
        <p:sp>
          <p:nvSpPr>
            <p:cNvPr id="28" name="Freeform 19">
              <a:extLst>
                <a:ext uri="{FF2B5EF4-FFF2-40B4-BE49-F238E27FC236}">
                  <a16:creationId xmlns:a16="http://schemas.microsoft.com/office/drawing/2014/main" id="{E632B09A-D30C-4268-B28B-ACD6127630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txBody>
            <a:bodyPr/>
            <a:lstStyle/>
            <a:p>
              <a:endParaRPr lang="en-US"/>
            </a:p>
          </p:txBody>
        </p:sp>
        <p:sp>
          <p:nvSpPr>
            <p:cNvPr id="29" name="Freeform 20">
              <a:extLst>
                <a:ext uri="{FF2B5EF4-FFF2-40B4-BE49-F238E27FC236}">
                  <a16:creationId xmlns:a16="http://schemas.microsoft.com/office/drawing/2014/main" id="{5FC839A4-228B-4EC0-8AF4-D8E38ECE67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txBody>
            <a:bodyPr/>
            <a:lstStyle/>
            <a:p>
              <a:endParaRPr lang="en-US"/>
            </a:p>
          </p:txBody>
        </p:sp>
        <p:sp>
          <p:nvSpPr>
            <p:cNvPr id="30" name="Freeform 21">
              <a:extLst>
                <a:ext uri="{FF2B5EF4-FFF2-40B4-BE49-F238E27FC236}">
                  <a16:creationId xmlns:a16="http://schemas.microsoft.com/office/drawing/2014/main" id="{A8FFB1A1-5BB5-4551-87CD-F3365E6FE9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txBody>
            <a:bodyPr/>
            <a:lstStyle/>
            <a:p>
              <a:endParaRPr lang="en-US"/>
            </a:p>
          </p:txBody>
        </p:sp>
        <p:sp>
          <p:nvSpPr>
            <p:cNvPr id="31" name="Freeform 22">
              <a:extLst>
                <a:ext uri="{FF2B5EF4-FFF2-40B4-BE49-F238E27FC236}">
                  <a16:creationId xmlns:a16="http://schemas.microsoft.com/office/drawing/2014/main" id="{D05AF173-8E70-41FA-9254-DF9AC3DDA2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txBody>
            <a:bodyPr/>
            <a:lstStyle/>
            <a:p>
              <a:endParaRPr lang="en-US"/>
            </a:p>
          </p:txBody>
        </p:sp>
      </p:grpSp>
      <p:grpSp>
        <p:nvGrpSpPr>
          <p:cNvPr id="33" name="Group 32">
            <a:extLst>
              <a:ext uri="{FF2B5EF4-FFF2-40B4-BE49-F238E27FC236}">
                <a16:creationId xmlns:a16="http://schemas.microsoft.com/office/drawing/2014/main" id="{1D56A4CE-A3F4-4CFF-9A65-C029AC17B7C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p:grpSpPr>
        <p:sp>
          <p:nvSpPr>
            <p:cNvPr id="34" name="Freeform 27">
              <a:extLst>
                <a:ext uri="{FF2B5EF4-FFF2-40B4-BE49-F238E27FC236}">
                  <a16:creationId xmlns:a16="http://schemas.microsoft.com/office/drawing/2014/main" id="{DF669161-0B30-4C76-96BF-962027487D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txBody>
            <a:bodyPr/>
            <a:lstStyle/>
            <a:p>
              <a:endParaRPr lang="en-US"/>
            </a:p>
          </p:txBody>
        </p:sp>
        <p:sp>
          <p:nvSpPr>
            <p:cNvPr id="35" name="Freeform 28">
              <a:extLst>
                <a:ext uri="{FF2B5EF4-FFF2-40B4-BE49-F238E27FC236}">
                  <a16:creationId xmlns:a16="http://schemas.microsoft.com/office/drawing/2014/main" id="{A5232353-CF7C-44DD-8BEE-1C8FF54CDD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txBody>
            <a:bodyPr/>
            <a:lstStyle/>
            <a:p>
              <a:endParaRPr lang="en-US"/>
            </a:p>
          </p:txBody>
        </p:sp>
        <p:sp>
          <p:nvSpPr>
            <p:cNvPr id="36" name="Freeform 29">
              <a:extLst>
                <a:ext uri="{FF2B5EF4-FFF2-40B4-BE49-F238E27FC236}">
                  <a16:creationId xmlns:a16="http://schemas.microsoft.com/office/drawing/2014/main" id="{AEA6CAE2-8741-4E88-A632-69C2B2EC58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txBody>
            <a:bodyPr/>
            <a:lstStyle/>
            <a:p>
              <a:endParaRPr lang="en-US"/>
            </a:p>
          </p:txBody>
        </p:sp>
        <p:sp>
          <p:nvSpPr>
            <p:cNvPr id="37" name="Freeform 30">
              <a:extLst>
                <a:ext uri="{FF2B5EF4-FFF2-40B4-BE49-F238E27FC236}">
                  <a16:creationId xmlns:a16="http://schemas.microsoft.com/office/drawing/2014/main" id="{014AC37D-4388-4AE6-9D4D-CCD99A608C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txBody>
            <a:bodyPr/>
            <a:lstStyle/>
            <a:p>
              <a:endParaRPr lang="en-US"/>
            </a:p>
          </p:txBody>
        </p:sp>
        <p:sp>
          <p:nvSpPr>
            <p:cNvPr id="38" name="Freeform 31">
              <a:extLst>
                <a:ext uri="{FF2B5EF4-FFF2-40B4-BE49-F238E27FC236}">
                  <a16:creationId xmlns:a16="http://schemas.microsoft.com/office/drawing/2014/main" id="{7FE084B0-333E-4F7C-83F1-F7D132527D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txBody>
            <a:bodyPr/>
            <a:lstStyle/>
            <a:p>
              <a:endParaRPr lang="en-US"/>
            </a:p>
          </p:txBody>
        </p:sp>
        <p:sp>
          <p:nvSpPr>
            <p:cNvPr id="39" name="Freeform 32">
              <a:extLst>
                <a:ext uri="{FF2B5EF4-FFF2-40B4-BE49-F238E27FC236}">
                  <a16:creationId xmlns:a16="http://schemas.microsoft.com/office/drawing/2014/main" id="{FDCFCB98-2E3A-4227-823C-80489BB284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txBody>
            <a:bodyPr/>
            <a:lstStyle/>
            <a:p>
              <a:endParaRPr lang="en-US"/>
            </a:p>
          </p:txBody>
        </p:sp>
        <p:sp>
          <p:nvSpPr>
            <p:cNvPr id="40" name="Freeform 33">
              <a:extLst>
                <a:ext uri="{FF2B5EF4-FFF2-40B4-BE49-F238E27FC236}">
                  <a16:creationId xmlns:a16="http://schemas.microsoft.com/office/drawing/2014/main" id="{252F94DE-A6A3-4463-BE05-34281F1C87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txBody>
            <a:bodyPr/>
            <a:lstStyle/>
            <a:p>
              <a:endParaRPr lang="en-US"/>
            </a:p>
          </p:txBody>
        </p:sp>
        <p:sp>
          <p:nvSpPr>
            <p:cNvPr id="41" name="Freeform 34">
              <a:extLst>
                <a:ext uri="{FF2B5EF4-FFF2-40B4-BE49-F238E27FC236}">
                  <a16:creationId xmlns:a16="http://schemas.microsoft.com/office/drawing/2014/main" id="{16EA21FA-886F-43CF-9D44-C1342F3055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txBody>
            <a:bodyPr/>
            <a:lstStyle/>
            <a:p>
              <a:endParaRPr lang="en-US"/>
            </a:p>
          </p:txBody>
        </p:sp>
        <p:sp>
          <p:nvSpPr>
            <p:cNvPr id="42" name="Freeform 35">
              <a:extLst>
                <a:ext uri="{FF2B5EF4-FFF2-40B4-BE49-F238E27FC236}">
                  <a16:creationId xmlns:a16="http://schemas.microsoft.com/office/drawing/2014/main" id="{88C821A5-BCF7-47FE-894F-0ADC5FDB28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txBody>
            <a:bodyPr/>
            <a:lstStyle/>
            <a:p>
              <a:endParaRPr lang="en-US"/>
            </a:p>
          </p:txBody>
        </p:sp>
        <p:sp>
          <p:nvSpPr>
            <p:cNvPr id="43" name="Freeform 36">
              <a:extLst>
                <a:ext uri="{FF2B5EF4-FFF2-40B4-BE49-F238E27FC236}">
                  <a16:creationId xmlns:a16="http://schemas.microsoft.com/office/drawing/2014/main" id="{F8337ECE-206A-472E-AFC4-0F230C91E8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txBody>
            <a:bodyPr/>
            <a:lstStyle/>
            <a:p>
              <a:endParaRPr lang="en-US"/>
            </a:p>
          </p:txBody>
        </p:sp>
        <p:sp>
          <p:nvSpPr>
            <p:cNvPr id="44" name="Freeform 37">
              <a:extLst>
                <a:ext uri="{FF2B5EF4-FFF2-40B4-BE49-F238E27FC236}">
                  <a16:creationId xmlns:a16="http://schemas.microsoft.com/office/drawing/2014/main" id="{90BB2EC4-D043-4B43-87E7-723A787EE8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txBody>
            <a:bodyPr/>
            <a:lstStyle/>
            <a:p>
              <a:endParaRPr lang="en-US"/>
            </a:p>
          </p:txBody>
        </p:sp>
        <p:sp>
          <p:nvSpPr>
            <p:cNvPr id="45" name="Freeform 38">
              <a:extLst>
                <a:ext uri="{FF2B5EF4-FFF2-40B4-BE49-F238E27FC236}">
                  <a16:creationId xmlns:a16="http://schemas.microsoft.com/office/drawing/2014/main" id="{04013015-AF71-47BC-BE4D-ED9EFA24FF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txBody>
            <a:bodyPr/>
            <a:lstStyle/>
            <a:p>
              <a:endParaRPr lang="en-US"/>
            </a:p>
          </p:txBody>
        </p:sp>
      </p:grpSp>
      <p:sp>
        <p:nvSpPr>
          <p:cNvPr id="47" name="Rectangle 46">
            <a:extLst>
              <a:ext uri="{FF2B5EF4-FFF2-40B4-BE49-F238E27FC236}">
                <a16:creationId xmlns:a16="http://schemas.microsoft.com/office/drawing/2014/main" id="{71B30B18-D920-4E3E-B931-1F310244C1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9" name="Freeform 11">
            <a:extLst>
              <a:ext uri="{FF2B5EF4-FFF2-40B4-BE49-F238E27FC236}">
                <a16:creationId xmlns:a16="http://schemas.microsoft.com/office/drawing/2014/main" id="{C70EF50A-66E6-460A-8AF9-47A10D0D99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p>
            <a:endParaRPr lang="en-US"/>
          </a:p>
        </p:txBody>
      </p:sp>
      <p:sp>
        <p:nvSpPr>
          <p:cNvPr id="51" name="Rectangle 50">
            <a:extLst>
              <a:ext uri="{FF2B5EF4-FFF2-40B4-BE49-F238E27FC236}">
                <a16:creationId xmlns:a16="http://schemas.microsoft.com/office/drawing/2014/main" id="{241D049E-2C7B-4131-B81E-E5B643BD61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91635463-D121-4B16-AB61-D492DD3F02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540FB38-0113-4F80-BBD4-A9C97FF40720}"/>
              </a:ext>
            </a:extLst>
          </p:cNvPr>
          <p:cNvSpPr>
            <a:spLocks noGrp="1"/>
          </p:cNvSpPr>
          <p:nvPr>
            <p:ph type="title"/>
          </p:nvPr>
        </p:nvSpPr>
        <p:spPr>
          <a:xfrm>
            <a:off x="575823" y="643466"/>
            <a:ext cx="4876599" cy="2621859"/>
          </a:xfrm>
          <a:effectLst>
            <a:glow rad="139700">
              <a:schemeClr val="accent4">
                <a:satMod val="175000"/>
                <a:alpha val="40000"/>
              </a:schemeClr>
            </a:glow>
          </a:effectLst>
        </p:spPr>
        <p:txBody>
          <a:bodyPr/>
          <a:lstStyle/>
          <a:p>
            <a:pPr defTabSz="402336"/>
            <a:br>
              <a:rPr lang="en-US" sz="2816" i="1" kern="1200" dirty="0">
                <a:solidFill>
                  <a:schemeClr val="accent5">
                    <a:lumMod val="75000"/>
                  </a:schemeClr>
                </a:solidFill>
                <a:latin typeface="Söhne"/>
                <a:ea typeface="+mj-ea"/>
                <a:cs typeface="+mj-cs"/>
              </a:rPr>
            </a:br>
            <a:br>
              <a:rPr lang="en-US" sz="2816" kern="1200" dirty="0">
                <a:solidFill>
                  <a:schemeClr val="accent5">
                    <a:lumMod val="75000"/>
                  </a:schemeClr>
                </a:solidFill>
                <a:latin typeface="Söhne"/>
                <a:ea typeface="+mj-ea"/>
                <a:cs typeface="+mj-cs"/>
              </a:rPr>
            </a:br>
            <a:br>
              <a:rPr lang="en-US" sz="2816" i="1" kern="1200" dirty="0">
                <a:solidFill>
                  <a:schemeClr val="accent5">
                    <a:lumMod val="75000"/>
                  </a:schemeClr>
                </a:solidFill>
                <a:latin typeface="Söhne"/>
                <a:ea typeface="+mj-ea"/>
                <a:cs typeface="+mj-cs"/>
              </a:rPr>
            </a:br>
            <a:r>
              <a:rPr lang="en-US" sz="1400" kern="1200" dirty="0">
                <a:solidFill>
                  <a:schemeClr val="tx1">
                    <a:lumMod val="85000"/>
                    <a:lumOff val="15000"/>
                  </a:schemeClr>
                </a:solidFill>
                <a:latin typeface="Times New Roman" panose="02020603050405020304" pitchFamily="18" charset="0"/>
                <a:ea typeface="+mj-ea"/>
                <a:cs typeface="Times New Roman" panose="02020603050405020304" pitchFamily="18" charset="0"/>
              </a:rPr>
              <a:t>We hope to expand our </a:t>
            </a:r>
            <a:r>
              <a:rPr lang="en-US" sz="1400" dirty="0">
                <a:latin typeface="Times New Roman" panose="02020603050405020304" pitchFamily="18" charset="0"/>
                <a:cs typeface="Times New Roman" panose="02020603050405020304" pitchFamily="18" charset="0"/>
              </a:rPr>
              <a:t>application</a:t>
            </a:r>
            <a:r>
              <a:rPr lang="en-US" sz="1400" kern="1200" dirty="0">
                <a:solidFill>
                  <a:schemeClr val="tx1">
                    <a:lumMod val="85000"/>
                    <a:lumOff val="15000"/>
                  </a:schemeClr>
                </a:solidFill>
                <a:latin typeface="Times New Roman" panose="02020603050405020304" pitchFamily="18" charset="0"/>
                <a:ea typeface="+mj-ea"/>
                <a:cs typeface="Times New Roman" panose="02020603050405020304" pitchFamily="18" charset="0"/>
              </a:rPr>
              <a:t> to more people in the future and look for ways to increase our app scalability.</a:t>
            </a:r>
            <a:br>
              <a:rPr lang="en-US" sz="1400" kern="1200" dirty="0">
                <a:solidFill>
                  <a:schemeClr val="tx1">
                    <a:lumMod val="85000"/>
                    <a:lumOff val="15000"/>
                  </a:schemeClr>
                </a:solidFill>
                <a:latin typeface="Times New Roman" panose="02020603050405020304" pitchFamily="18" charset="0"/>
                <a:ea typeface="+mj-ea"/>
                <a:cs typeface="Times New Roman" panose="02020603050405020304" pitchFamily="18" charset="0"/>
              </a:rPr>
            </a:br>
            <a:br>
              <a:rPr lang="en-US" sz="1400" kern="1200" dirty="0">
                <a:solidFill>
                  <a:schemeClr val="tx1">
                    <a:lumMod val="85000"/>
                    <a:lumOff val="15000"/>
                  </a:schemeClr>
                </a:solidFill>
                <a:latin typeface="Times New Roman" panose="02020603050405020304" pitchFamily="18" charset="0"/>
                <a:ea typeface="+mj-ea"/>
                <a:cs typeface="Times New Roman" panose="02020603050405020304" pitchFamily="18" charset="0"/>
              </a:rPr>
            </a:br>
            <a:r>
              <a:rPr lang="en-US" sz="1400" kern="1200" dirty="0">
                <a:solidFill>
                  <a:schemeClr val="tx1">
                    <a:lumMod val="85000"/>
                    <a:lumOff val="15000"/>
                  </a:schemeClr>
                </a:solidFill>
                <a:latin typeface="Times New Roman" panose="02020603050405020304" pitchFamily="18" charset="0"/>
                <a:ea typeface="+mj-ea"/>
                <a:cs typeface="Times New Roman" panose="02020603050405020304" pitchFamily="18" charset="0"/>
              </a:rPr>
              <a:t>It would be awesome to see this app developed on a native platform in the future!</a:t>
            </a:r>
            <a:br>
              <a:rPr lang="en-US" sz="1400" kern="1200" dirty="0">
                <a:solidFill>
                  <a:schemeClr val="accent5">
                    <a:lumMod val="75000"/>
                  </a:schemeClr>
                </a:solidFill>
                <a:latin typeface="Times New Roman" panose="02020603050405020304" pitchFamily="18" charset="0"/>
                <a:ea typeface="+mj-ea"/>
                <a:cs typeface="Times New Roman" panose="02020603050405020304" pitchFamily="18" charset="0"/>
              </a:rPr>
            </a:br>
            <a:br>
              <a:rPr lang="en-US" sz="1056" kern="1200" dirty="0">
                <a:solidFill>
                  <a:schemeClr val="accent5">
                    <a:lumMod val="75000"/>
                  </a:schemeClr>
                </a:solidFill>
                <a:latin typeface="Times New Roman" panose="02020603050405020304" pitchFamily="18" charset="0"/>
                <a:ea typeface="+mj-ea"/>
                <a:cs typeface="Times New Roman" panose="02020603050405020304" pitchFamily="18" charset="0"/>
              </a:rPr>
            </a:br>
            <a:br>
              <a:rPr lang="en-US" sz="2816" kern="1200" dirty="0">
                <a:solidFill>
                  <a:schemeClr val="accent5">
                    <a:lumMod val="75000"/>
                  </a:schemeClr>
                </a:solidFill>
                <a:latin typeface="Söhne"/>
                <a:ea typeface="+mj-ea"/>
                <a:cs typeface="+mj-cs"/>
              </a:rPr>
            </a:br>
            <a:br>
              <a:rPr lang="en-US" sz="2816" kern="1200" dirty="0">
                <a:solidFill>
                  <a:schemeClr val="accent5">
                    <a:lumMod val="75000"/>
                  </a:schemeClr>
                </a:solidFill>
                <a:latin typeface="Söhne"/>
                <a:ea typeface="+mj-ea"/>
                <a:cs typeface="+mj-cs"/>
              </a:rPr>
            </a:br>
            <a:r>
              <a:rPr lang="en-US" sz="2816" kern="1200" dirty="0">
                <a:solidFill>
                  <a:srgbClr val="0070C0"/>
                </a:solidFill>
                <a:latin typeface="Sitka Text Semibold" pitchFamily="2" charset="0"/>
                <a:ea typeface="+mj-ea"/>
                <a:cs typeface="+mj-cs"/>
              </a:rPr>
              <a:t>Thank you</a:t>
            </a:r>
            <a:br>
              <a:rPr lang="en-US" sz="2816" kern="1200" dirty="0">
                <a:solidFill>
                  <a:schemeClr val="accent5">
                    <a:lumMod val="75000"/>
                  </a:schemeClr>
                </a:solidFill>
                <a:latin typeface="Söhne"/>
                <a:ea typeface="+mj-ea"/>
                <a:cs typeface="+mj-cs"/>
              </a:rPr>
            </a:br>
            <a:br>
              <a:rPr lang="en-US" sz="2816" kern="1200" dirty="0">
                <a:solidFill>
                  <a:schemeClr val="accent5">
                    <a:lumMod val="75000"/>
                  </a:schemeClr>
                </a:solidFill>
                <a:latin typeface="Söhne"/>
                <a:ea typeface="+mj-ea"/>
                <a:cs typeface="+mj-cs"/>
              </a:rPr>
            </a:br>
            <a:endParaRPr lang="en-US" sz="3200" dirty="0">
              <a:solidFill>
                <a:schemeClr val="accent5">
                  <a:lumMod val="75000"/>
                </a:schemeClr>
              </a:solidFill>
              <a:latin typeface="Söhne"/>
            </a:endParaRPr>
          </a:p>
        </p:txBody>
      </p:sp>
      <p:sp>
        <p:nvSpPr>
          <p:cNvPr id="8" name="Footer Placeholder 7">
            <a:extLst>
              <a:ext uri="{FF2B5EF4-FFF2-40B4-BE49-F238E27FC236}">
                <a16:creationId xmlns:a16="http://schemas.microsoft.com/office/drawing/2014/main" id="{D3E3ABAA-EBF5-4FC5-BEEE-FBA5A228E046}"/>
              </a:ext>
            </a:extLst>
          </p:cNvPr>
          <p:cNvSpPr>
            <a:spLocks noGrp="1"/>
          </p:cNvSpPr>
          <p:nvPr>
            <p:ph type="ftr" sz="quarter" idx="11"/>
          </p:nvPr>
        </p:nvSpPr>
        <p:spPr>
          <a:xfrm>
            <a:off x="1100472" y="5889590"/>
            <a:ext cx="6155973" cy="324943"/>
          </a:xfrm>
        </p:spPr>
        <p:txBody>
          <a:bodyPr/>
          <a:lstStyle/>
          <a:p>
            <a:pPr defTabSz="402336">
              <a:spcAft>
                <a:spcPts val="600"/>
              </a:spcAft>
            </a:pPr>
            <a:r>
              <a:rPr lang="en-US" sz="792" kern="1200">
                <a:solidFill>
                  <a:schemeClr val="tx1">
                    <a:tint val="75000"/>
                  </a:schemeClr>
                </a:solidFill>
                <a:latin typeface="+mn-lt"/>
                <a:ea typeface="+mn-ea"/>
                <a:cs typeface="+mn-cs"/>
              </a:rPr>
              <a:t>Sample Footer Text</a:t>
            </a:r>
            <a:endParaRPr lang="en-US"/>
          </a:p>
        </p:txBody>
      </p:sp>
      <p:pic>
        <p:nvPicPr>
          <p:cNvPr id="6" name="Picture Placeholder 5" descr="A doctor talking to a patient&#10;">
            <a:extLst>
              <a:ext uri="{FF2B5EF4-FFF2-40B4-BE49-F238E27FC236}">
                <a16:creationId xmlns:a16="http://schemas.microsoft.com/office/drawing/2014/main" id="{AC4A1F6E-E065-4C87-B012-9FBDEC8C1ED7}"/>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l="7" r="7"/>
          <a:stretch/>
        </p:blipFill>
        <p:spPr>
          <a:xfrm>
            <a:off x="5465863" y="470837"/>
            <a:ext cx="6258234" cy="5907104"/>
          </a:xfrm>
          <a:effectLst>
            <a:outerShdw blurRad="50800" dist="38100" dir="5400000" algn="t" rotWithShape="0">
              <a:prstClr val="black">
                <a:alpha val="40000"/>
              </a:prstClr>
            </a:outerShdw>
          </a:effectLst>
        </p:spPr>
      </p:pic>
      <p:sp>
        <p:nvSpPr>
          <p:cNvPr id="5" name="Date Placeholder 4">
            <a:extLst>
              <a:ext uri="{FF2B5EF4-FFF2-40B4-BE49-F238E27FC236}">
                <a16:creationId xmlns:a16="http://schemas.microsoft.com/office/drawing/2014/main" id="{0C90C235-112A-50C7-3AAA-92A3F37E52C4}"/>
              </a:ext>
            </a:extLst>
          </p:cNvPr>
          <p:cNvSpPr>
            <a:spLocks noGrp="1"/>
          </p:cNvSpPr>
          <p:nvPr>
            <p:ph type="dt" sz="half" idx="10"/>
          </p:nvPr>
        </p:nvSpPr>
        <p:spPr>
          <a:xfrm>
            <a:off x="7352159" y="5889590"/>
            <a:ext cx="2531730" cy="324943"/>
          </a:xfrm>
        </p:spPr>
        <p:txBody>
          <a:bodyPr/>
          <a:lstStyle/>
          <a:p>
            <a:pPr defTabSz="402336">
              <a:spcAft>
                <a:spcPts val="600"/>
              </a:spcAft>
            </a:pPr>
            <a:r>
              <a:rPr lang="en-US" sz="792" kern="1200">
                <a:solidFill>
                  <a:schemeClr val="tx1">
                    <a:tint val="75000"/>
                  </a:schemeClr>
                </a:solidFill>
                <a:latin typeface="+mn-lt"/>
                <a:ea typeface="+mn-ea"/>
                <a:cs typeface="+mn-cs"/>
              </a:rPr>
              <a:t>20XX</a:t>
            </a:r>
            <a:endParaRPr lang="en-US"/>
          </a:p>
        </p:txBody>
      </p:sp>
      <p:sp>
        <p:nvSpPr>
          <p:cNvPr id="4" name="Slide Number Placeholder 3">
            <a:extLst>
              <a:ext uri="{FF2B5EF4-FFF2-40B4-BE49-F238E27FC236}">
                <a16:creationId xmlns:a16="http://schemas.microsoft.com/office/drawing/2014/main" id="{5947942D-0E12-44A9-B67B-FD75E0E41F25}"/>
              </a:ext>
            </a:extLst>
          </p:cNvPr>
          <p:cNvSpPr>
            <a:spLocks noGrp="1"/>
          </p:cNvSpPr>
          <p:nvPr>
            <p:ph type="sldNum" sz="quarter" idx="12"/>
          </p:nvPr>
        </p:nvSpPr>
        <p:spPr>
          <a:xfrm>
            <a:off x="9979603" y="5889590"/>
            <a:ext cx="936682" cy="324943"/>
          </a:xfrm>
        </p:spPr>
        <p:txBody>
          <a:bodyPr/>
          <a:lstStyle/>
          <a:p>
            <a:pPr defTabSz="402336">
              <a:spcAft>
                <a:spcPts val="600"/>
              </a:spcAft>
            </a:pPr>
            <a:fld id="{3A98EE3D-8CD1-4C3F-BD1C-C98C9596463C}" type="slidenum">
              <a:rPr lang="en-US" sz="1760" kern="1200">
                <a:solidFill>
                  <a:srgbClr val="FEFFFF"/>
                </a:solidFill>
                <a:latin typeface="+mn-lt"/>
                <a:ea typeface="+mn-ea"/>
                <a:cs typeface="+mn-cs"/>
              </a:rPr>
              <a:pPr defTabSz="402336">
                <a:spcAft>
                  <a:spcPts val="600"/>
                </a:spcAft>
              </a:pPr>
              <a:t>14</a:t>
            </a:fld>
            <a:endParaRPr lang="en-US"/>
          </a:p>
        </p:txBody>
      </p:sp>
      <p:sp>
        <p:nvSpPr>
          <p:cNvPr id="14" name="Rectangle 13">
            <a:extLst>
              <a:ext uri="{FF2B5EF4-FFF2-40B4-BE49-F238E27FC236}">
                <a16:creationId xmlns:a16="http://schemas.microsoft.com/office/drawing/2014/main" id="{97B20B37-5C22-689D-0936-56003430A278}"/>
              </a:ext>
            </a:extLst>
          </p:cNvPr>
          <p:cNvSpPr/>
          <p:nvPr/>
        </p:nvSpPr>
        <p:spPr>
          <a:xfrm>
            <a:off x="422740" y="759404"/>
            <a:ext cx="5020573" cy="830997"/>
          </a:xfrm>
          <a:prstGeom prst="rect">
            <a:avLst/>
          </a:prstGeom>
          <a:noFill/>
        </p:spPr>
        <p:txBody>
          <a:bodyPr wrap="square" lIns="91440" tIns="45720" rIns="91440" bIns="45720">
            <a:spAutoFit/>
          </a:bodyPr>
          <a:lstStyle/>
          <a:p>
            <a:pPr algn="ctr">
              <a:spcAft>
                <a:spcPts val="600"/>
              </a:spcAft>
            </a:pPr>
            <a:r>
              <a:rPr lang="en-US" sz="2400" b="0" i="1" cap="none" spc="0" dirty="0">
                <a:ln w="0"/>
                <a:solidFill>
                  <a:srgbClr val="0070C0"/>
                </a:solidFill>
                <a:effectLst>
                  <a:reflection blurRad="6350" stA="53000" endA="300" endPos="35500" dir="5400000" sy="-90000" algn="bl" rotWithShape="0"/>
                </a:effectLst>
                <a:latin typeface="Times New Roman" panose="02020603050405020304" pitchFamily="18" charset="0"/>
                <a:cs typeface="Times New Roman" panose="02020603050405020304" pitchFamily="18" charset="0"/>
              </a:rPr>
              <a:t>"Health is wealth, and technology is its guardian.“</a:t>
            </a:r>
            <a:endParaRPr lang="en-AU" sz="2400" b="0" cap="none" spc="0" dirty="0">
              <a:ln w="0"/>
              <a:solidFill>
                <a:srgbClr val="0070C0"/>
              </a:solidFill>
              <a:effectLst>
                <a:reflection blurRad="6350" stA="53000" endA="300" endPos="35500" dir="5400000" sy="-90000" algn="bl" rotWithShape="0"/>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616197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029D13-8309-8372-B1F4-744EBCB449AA}"/>
              </a:ext>
            </a:extLst>
          </p:cNvPr>
          <p:cNvSpPr>
            <a:spLocks noGrp="1"/>
          </p:cNvSpPr>
          <p:nvPr>
            <p:ph type="title"/>
          </p:nvPr>
        </p:nvSpPr>
        <p:spPr>
          <a:xfrm>
            <a:off x="1662546" y="596118"/>
            <a:ext cx="2423318" cy="702666"/>
          </a:xfrm>
        </p:spPr>
        <p:txBody>
          <a:bodyPr>
            <a:normAutofit/>
          </a:bodyPr>
          <a:lstStyle/>
          <a:p>
            <a:pPr algn="ctr"/>
            <a:r>
              <a:rPr lang="en-AU" sz="3200" dirty="0">
                <a:solidFill>
                  <a:srgbClr val="0070C0"/>
                </a:solidFill>
                <a:latin typeface="Times New Roman" panose="02020603050405020304" pitchFamily="18" charset="0"/>
                <a:cs typeface="Times New Roman" panose="02020603050405020304" pitchFamily="18" charset="0"/>
              </a:rPr>
              <a:t>Introduction</a:t>
            </a:r>
          </a:p>
        </p:txBody>
      </p:sp>
      <p:sp>
        <p:nvSpPr>
          <p:cNvPr id="3" name="Content Placeholder 2">
            <a:extLst>
              <a:ext uri="{FF2B5EF4-FFF2-40B4-BE49-F238E27FC236}">
                <a16:creationId xmlns:a16="http://schemas.microsoft.com/office/drawing/2014/main" id="{8F2D6700-3C3A-E3A5-1366-098DE71762E2}"/>
              </a:ext>
            </a:extLst>
          </p:cNvPr>
          <p:cNvSpPr>
            <a:spLocks noGrp="1"/>
          </p:cNvSpPr>
          <p:nvPr>
            <p:ph idx="1"/>
          </p:nvPr>
        </p:nvSpPr>
        <p:spPr>
          <a:xfrm>
            <a:off x="358588" y="1461248"/>
            <a:ext cx="8077200" cy="4294094"/>
          </a:xfrm>
        </p:spPr>
        <p:txBody>
          <a:bodyPr>
            <a:normAutofit/>
          </a:bodyPr>
          <a:lstStyle/>
          <a:p>
            <a:pPr algn="just"/>
            <a:r>
              <a:rPr lang="en-US" sz="1200" i="0" dirty="0">
                <a:solidFill>
                  <a:schemeClr val="tx1"/>
                </a:solidFill>
                <a:effectLst/>
                <a:latin typeface="Times New Roman" panose="02020603050405020304" pitchFamily="18" charset="0"/>
                <a:cs typeface="Times New Roman" panose="02020603050405020304" pitchFamily="18" charset="0"/>
              </a:rPr>
              <a:t>Welcome to our innovative health prediction project, [</a:t>
            </a:r>
            <a:r>
              <a:rPr lang="en-US" sz="1200" b="0" i="0" dirty="0">
                <a:solidFill>
                  <a:srgbClr val="1D1C1D"/>
                </a:solidFill>
                <a:effectLst/>
                <a:latin typeface="Times New Roman" panose="02020603050405020304" pitchFamily="18" charset="0"/>
                <a:cs typeface="Times New Roman" panose="02020603050405020304" pitchFamily="18" charset="0"/>
              </a:rPr>
              <a:t>"</a:t>
            </a:r>
            <a:r>
              <a:rPr lang="en-US" sz="1200" b="0" i="0" dirty="0" err="1">
                <a:solidFill>
                  <a:srgbClr val="1D1C1D"/>
                </a:solidFill>
                <a:effectLst/>
                <a:latin typeface="Times New Roman" panose="02020603050405020304" pitchFamily="18" charset="0"/>
                <a:cs typeface="Times New Roman" panose="02020603050405020304" pitchFamily="18" charset="0"/>
              </a:rPr>
              <a:t>MediSmart</a:t>
            </a:r>
            <a:r>
              <a:rPr lang="en-US" sz="1200" b="0" i="0" dirty="0">
                <a:solidFill>
                  <a:srgbClr val="1D1C1D"/>
                </a:solidFill>
                <a:effectLst/>
                <a:latin typeface="Times New Roman" panose="02020603050405020304" pitchFamily="18" charset="0"/>
                <a:cs typeface="Times New Roman" panose="02020603050405020304" pitchFamily="18" charset="0"/>
              </a:rPr>
              <a:t> Futures: Sharp Health Predictions"</a:t>
            </a:r>
            <a:r>
              <a:rPr lang="en-US" sz="1200" i="0" dirty="0">
                <a:solidFill>
                  <a:schemeClr val="tx1"/>
                </a:solidFill>
                <a:effectLst/>
                <a:latin typeface="Times New Roman" panose="02020603050405020304" pitchFamily="18" charset="0"/>
                <a:cs typeface="Times New Roman" panose="02020603050405020304" pitchFamily="18" charset="0"/>
              </a:rPr>
              <a:t>]. We're dedicated to leveraging advanced technology and data analytics to forecast </a:t>
            </a:r>
            <a:r>
              <a:rPr lang="en-US" sz="1200" i="0" dirty="0">
                <a:solidFill>
                  <a:schemeClr val="accent1">
                    <a:lumMod val="75000"/>
                  </a:schemeClr>
                </a:solidFill>
                <a:effectLst/>
                <a:latin typeface="Times New Roman" panose="02020603050405020304" pitchFamily="18" charset="0"/>
                <a:cs typeface="Times New Roman" panose="02020603050405020304" pitchFamily="18" charset="0"/>
              </a:rPr>
              <a:t>heart, liver, </a:t>
            </a:r>
            <a:r>
              <a:rPr lang="en-US" sz="1200" i="0" dirty="0">
                <a:solidFill>
                  <a:schemeClr val="tx1"/>
                </a:solidFill>
                <a:effectLst/>
                <a:latin typeface="Times New Roman" panose="02020603050405020304" pitchFamily="18" charset="0"/>
                <a:cs typeface="Times New Roman" panose="02020603050405020304" pitchFamily="18" charset="0"/>
              </a:rPr>
              <a:t>and</a:t>
            </a:r>
            <a:r>
              <a:rPr lang="en-US" sz="1200" i="0" dirty="0">
                <a:solidFill>
                  <a:schemeClr val="accent1">
                    <a:lumMod val="75000"/>
                  </a:schemeClr>
                </a:solidFill>
                <a:effectLst/>
                <a:latin typeface="Times New Roman" panose="02020603050405020304" pitchFamily="18" charset="0"/>
                <a:cs typeface="Times New Roman" panose="02020603050405020304" pitchFamily="18" charset="0"/>
              </a:rPr>
              <a:t> diabetes </a:t>
            </a:r>
            <a:r>
              <a:rPr lang="en-US" sz="1200" i="0" dirty="0">
                <a:solidFill>
                  <a:schemeClr val="tx1"/>
                </a:solidFill>
                <a:effectLst/>
                <a:latin typeface="Times New Roman" panose="02020603050405020304" pitchFamily="18" charset="0"/>
                <a:cs typeface="Times New Roman" panose="02020603050405020304" pitchFamily="18" charset="0"/>
              </a:rPr>
              <a:t>conditions. Our mission is to empower individuals/GP’s with early insights </a:t>
            </a:r>
            <a:r>
              <a:rPr lang="en-US" sz="1200" dirty="0">
                <a:solidFill>
                  <a:schemeClr val="tx1"/>
                </a:solidFill>
                <a:latin typeface="Times New Roman" panose="02020603050405020304" pitchFamily="18" charset="0"/>
                <a:cs typeface="Times New Roman" panose="02020603050405020304" pitchFamily="18" charset="0"/>
              </a:rPr>
              <a:t>for them to </a:t>
            </a:r>
            <a:r>
              <a:rPr lang="en-US" sz="1200" i="0">
                <a:solidFill>
                  <a:schemeClr val="tx1"/>
                </a:solidFill>
                <a:effectLst/>
                <a:latin typeface="Times New Roman" panose="02020603050405020304" pitchFamily="18" charset="0"/>
                <a:cs typeface="Times New Roman" panose="02020603050405020304" pitchFamily="18" charset="0"/>
              </a:rPr>
              <a:t>guide the </a:t>
            </a:r>
            <a:r>
              <a:rPr lang="en-US" sz="1200" i="0" dirty="0">
                <a:solidFill>
                  <a:schemeClr val="tx1"/>
                </a:solidFill>
                <a:effectLst/>
                <a:latin typeface="Times New Roman" panose="02020603050405020304" pitchFamily="18" charset="0"/>
                <a:cs typeface="Times New Roman" panose="02020603050405020304" pitchFamily="18" charset="0"/>
              </a:rPr>
              <a:t>patients for a healthier tomorrow.</a:t>
            </a:r>
          </a:p>
          <a:p>
            <a:pPr algn="just"/>
            <a:r>
              <a:rPr lang="en-US" sz="1200" b="0" i="0" dirty="0">
                <a:solidFill>
                  <a:schemeClr val="tx1"/>
                </a:solidFill>
                <a:effectLst/>
                <a:latin typeface="Times New Roman" panose="02020603050405020304" pitchFamily="18" charset="0"/>
                <a:cs typeface="Times New Roman" panose="02020603050405020304" pitchFamily="18" charset="0"/>
              </a:rPr>
              <a:t>Our goal is to develop and implement predictive models that enable early detection and proactive management of </a:t>
            </a:r>
            <a:r>
              <a:rPr lang="en-US" sz="1200" b="0" i="0" dirty="0">
                <a:solidFill>
                  <a:schemeClr val="accent1"/>
                </a:solidFill>
                <a:effectLst/>
                <a:latin typeface="Times New Roman" panose="02020603050405020304" pitchFamily="18" charset="0"/>
                <a:cs typeface="Times New Roman" panose="02020603050405020304" pitchFamily="18" charset="0"/>
              </a:rPr>
              <a:t>heart, liver, </a:t>
            </a:r>
            <a:r>
              <a:rPr lang="en-US" sz="1200" b="0" i="0" dirty="0">
                <a:solidFill>
                  <a:schemeClr val="tx1"/>
                </a:solidFill>
                <a:effectLst/>
                <a:latin typeface="Times New Roman" panose="02020603050405020304" pitchFamily="18" charset="0"/>
                <a:cs typeface="Times New Roman" panose="02020603050405020304" pitchFamily="18" charset="0"/>
              </a:rPr>
              <a:t>and </a:t>
            </a:r>
            <a:r>
              <a:rPr lang="en-US" sz="1200" b="0" i="0" dirty="0">
                <a:solidFill>
                  <a:schemeClr val="accent1"/>
                </a:solidFill>
                <a:effectLst/>
                <a:latin typeface="Times New Roman" panose="02020603050405020304" pitchFamily="18" charset="0"/>
                <a:cs typeface="Times New Roman" panose="02020603050405020304" pitchFamily="18" charset="0"/>
              </a:rPr>
              <a:t>diabetes </a:t>
            </a:r>
            <a:r>
              <a:rPr lang="en-US" sz="1200" b="0" i="0" dirty="0">
                <a:solidFill>
                  <a:schemeClr val="tx1"/>
                </a:solidFill>
                <a:effectLst/>
                <a:latin typeface="Times New Roman" panose="02020603050405020304" pitchFamily="18" charset="0"/>
                <a:cs typeface="Times New Roman" panose="02020603050405020304" pitchFamily="18" charset="0"/>
              </a:rPr>
              <a:t>conditions. We aim to provide </a:t>
            </a:r>
            <a:r>
              <a:rPr lang="en-US" sz="1200" dirty="0">
                <a:solidFill>
                  <a:schemeClr val="tx1"/>
                </a:solidFill>
                <a:latin typeface="Times New Roman" panose="02020603050405020304" pitchFamily="18" charset="0"/>
                <a:cs typeface="Times New Roman" panose="02020603050405020304" pitchFamily="18" charset="0"/>
              </a:rPr>
              <a:t>GP’s with</a:t>
            </a:r>
            <a:r>
              <a:rPr lang="en-US" sz="1200" b="0" i="0" dirty="0">
                <a:solidFill>
                  <a:schemeClr val="tx1"/>
                </a:solidFill>
                <a:effectLst/>
                <a:latin typeface="Times New Roman" panose="02020603050405020304" pitchFamily="18" charset="0"/>
                <a:cs typeface="Times New Roman" panose="02020603050405020304" pitchFamily="18" charset="0"/>
              </a:rPr>
              <a:t> knowledge they need to make informed decisions, ultimately improving </a:t>
            </a:r>
            <a:r>
              <a:rPr lang="en-US" sz="1200" dirty="0">
                <a:solidFill>
                  <a:schemeClr val="tx1"/>
                </a:solidFill>
                <a:latin typeface="Times New Roman" panose="02020603050405020304" pitchFamily="18" charset="0"/>
                <a:cs typeface="Times New Roman" panose="02020603050405020304" pitchFamily="18" charset="0"/>
              </a:rPr>
              <a:t>patients’</a:t>
            </a:r>
            <a:r>
              <a:rPr lang="en-US" sz="1200" b="0" i="0" dirty="0">
                <a:solidFill>
                  <a:schemeClr val="tx1"/>
                </a:solidFill>
                <a:effectLst/>
                <a:latin typeface="Times New Roman" panose="02020603050405020304" pitchFamily="18" charset="0"/>
                <a:cs typeface="Times New Roman" panose="02020603050405020304" pitchFamily="18" charset="0"/>
              </a:rPr>
              <a:t> overall well-being and quality of life</a:t>
            </a:r>
          </a:p>
          <a:p>
            <a:pPr marL="0" indent="0" algn="just">
              <a:buNone/>
            </a:pPr>
            <a:r>
              <a:rPr lang="en-US" sz="1200" b="0" i="0" dirty="0">
                <a:solidFill>
                  <a:schemeClr val="accent4">
                    <a:lumMod val="75000"/>
                  </a:schemeClr>
                </a:solidFill>
                <a:effectLst/>
                <a:latin typeface="Times New Roman" panose="02020603050405020304" pitchFamily="18" charset="0"/>
                <a:cs typeface="Times New Roman" panose="02020603050405020304" pitchFamily="18" charset="0"/>
              </a:rPr>
              <a:t>Questions:</a:t>
            </a:r>
          </a:p>
          <a:p>
            <a:pPr algn="just">
              <a:buFont typeface="+mj-lt"/>
              <a:buAutoNum type="arabicPeriod"/>
            </a:pPr>
            <a:r>
              <a:rPr lang="en-US" sz="1200" b="0" i="0" dirty="0">
                <a:solidFill>
                  <a:schemeClr val="tx1"/>
                </a:solidFill>
                <a:effectLst/>
                <a:latin typeface="Times New Roman" panose="02020603050405020304" pitchFamily="18" charset="0"/>
                <a:cs typeface="Times New Roman" panose="02020603050405020304" pitchFamily="18" charset="0"/>
              </a:rPr>
              <a:t>How can we enhance the accuracy of disease prediction models?</a:t>
            </a:r>
          </a:p>
          <a:p>
            <a:pPr algn="just">
              <a:buFont typeface="+mj-lt"/>
              <a:buAutoNum type="arabicPeriod"/>
            </a:pPr>
            <a:r>
              <a:rPr lang="en-US" sz="1200" b="0" i="0" dirty="0">
                <a:solidFill>
                  <a:schemeClr val="tx1"/>
                </a:solidFill>
                <a:effectLst/>
                <a:latin typeface="Times New Roman" panose="02020603050405020304" pitchFamily="18" charset="0"/>
                <a:cs typeface="Times New Roman" panose="02020603050405020304" pitchFamily="18" charset="0"/>
              </a:rPr>
              <a:t>What are the key markers for early detection of  diseases?</a:t>
            </a:r>
          </a:p>
          <a:p>
            <a:pPr algn="just">
              <a:buFont typeface="+mj-lt"/>
              <a:buAutoNum type="arabicPeriod"/>
            </a:pPr>
            <a:r>
              <a:rPr lang="en-US" sz="1200" b="0" i="0" dirty="0">
                <a:solidFill>
                  <a:schemeClr val="tx1"/>
                </a:solidFill>
                <a:effectLst/>
                <a:latin typeface="Times New Roman" panose="02020603050405020304" pitchFamily="18" charset="0"/>
                <a:cs typeface="Times New Roman" panose="02020603050405020304" pitchFamily="18" charset="0"/>
              </a:rPr>
              <a:t>What potential impact can early prediction and proactive management of these conditions have on public health and individual well-being?</a:t>
            </a:r>
          </a:p>
          <a:p>
            <a:pPr algn="just">
              <a:buFont typeface="+mj-lt"/>
              <a:buAutoNum type="arabicPeriod"/>
            </a:pPr>
            <a:r>
              <a:rPr lang="en-US" sz="1200" b="0" i="0" dirty="0">
                <a:solidFill>
                  <a:schemeClr val="tx1"/>
                </a:solidFill>
                <a:effectLst/>
                <a:latin typeface="Times New Roman" panose="02020603050405020304" pitchFamily="18" charset="0"/>
                <a:cs typeface="Times New Roman" panose="02020603050405020304" pitchFamily="18" charset="0"/>
              </a:rPr>
              <a:t>How can predictive analytics assist healthcare professionals in making more informed decisions?</a:t>
            </a:r>
          </a:p>
          <a:p>
            <a:pPr algn="just">
              <a:buFont typeface="+mj-lt"/>
              <a:buAutoNum type="arabicPeriod"/>
            </a:pPr>
            <a:r>
              <a:rPr lang="en-US" sz="1200" b="0" i="0" dirty="0">
                <a:solidFill>
                  <a:schemeClr val="tx1"/>
                </a:solidFill>
                <a:effectLst/>
                <a:latin typeface="Times New Roman" panose="02020603050405020304" pitchFamily="18" charset="0"/>
                <a:cs typeface="Times New Roman" panose="02020603050405020304" pitchFamily="18" charset="0"/>
              </a:rPr>
              <a:t>What impact can proactive health prediction have on public well-being?</a:t>
            </a:r>
          </a:p>
          <a:p>
            <a:pPr marL="0" indent="0" algn="just">
              <a:buNone/>
            </a:pPr>
            <a:endParaRPr lang="en-AU" dirty="0">
              <a:solidFill>
                <a:schemeClr val="tx1"/>
              </a:solidFill>
            </a:endParaRPr>
          </a:p>
        </p:txBody>
      </p:sp>
      <p:pic>
        <p:nvPicPr>
          <p:cNvPr id="7" name="Picture 6" descr="Doctors in surgery">
            <a:extLst>
              <a:ext uri="{FF2B5EF4-FFF2-40B4-BE49-F238E27FC236}">
                <a16:creationId xmlns:a16="http://schemas.microsoft.com/office/drawing/2014/main" id="{945B1BB8-49E7-4A38-B10A-734F467CE26E}"/>
              </a:ext>
            </a:extLst>
          </p:cNvPr>
          <p:cNvPicPr>
            <a:picLocks noGrp="1" noChangeAspect="1"/>
          </p:cNvPicPr>
          <p:nvPr/>
        </p:nvPicPr>
        <p:blipFill rotWithShape="1">
          <a:blip r:embed="rId2" cstate="screen">
            <a:extLst>
              <a:ext uri="{28A0092B-C50C-407E-A947-70E740481C1C}">
                <a14:useLocalDpi xmlns:a14="http://schemas.microsoft.com/office/drawing/2010/main" val="0"/>
              </a:ext>
            </a:extLst>
          </a:blip>
          <a:srcRect t="14" b="14"/>
          <a:stretch/>
        </p:blipFill>
        <p:spPr>
          <a:xfrm>
            <a:off x="8619067" y="1461248"/>
            <a:ext cx="3214345" cy="4992157"/>
          </a:xfrm>
          <a:prstGeom prst="rect">
            <a:avLst/>
          </a:prstGeom>
          <a:solidFill>
            <a:schemeClr val="accent2"/>
          </a:solidFill>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5288736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029D13-8309-8372-B1F4-744EBCB449AA}"/>
              </a:ext>
            </a:extLst>
          </p:cNvPr>
          <p:cNvSpPr>
            <a:spLocks noGrp="1"/>
          </p:cNvSpPr>
          <p:nvPr>
            <p:ph type="title"/>
          </p:nvPr>
        </p:nvSpPr>
        <p:spPr>
          <a:xfrm>
            <a:off x="1603095" y="589435"/>
            <a:ext cx="1354238" cy="702666"/>
          </a:xfrm>
        </p:spPr>
        <p:txBody>
          <a:bodyPr>
            <a:normAutofit/>
          </a:bodyPr>
          <a:lstStyle/>
          <a:p>
            <a:pPr algn="ctr"/>
            <a:r>
              <a:rPr lang="en-AU" sz="3200" dirty="0">
                <a:solidFill>
                  <a:srgbClr val="0070C0"/>
                </a:solidFill>
                <a:latin typeface="Times New Roman" panose="02020603050405020304" pitchFamily="18" charset="0"/>
                <a:cs typeface="Times New Roman" panose="02020603050405020304" pitchFamily="18" charset="0"/>
              </a:rPr>
              <a:t>Scope</a:t>
            </a:r>
          </a:p>
        </p:txBody>
      </p:sp>
      <p:sp>
        <p:nvSpPr>
          <p:cNvPr id="3" name="Content Placeholder 2">
            <a:extLst>
              <a:ext uri="{FF2B5EF4-FFF2-40B4-BE49-F238E27FC236}">
                <a16:creationId xmlns:a16="http://schemas.microsoft.com/office/drawing/2014/main" id="{8F2D6700-3C3A-E3A5-1366-098DE71762E2}"/>
              </a:ext>
            </a:extLst>
          </p:cNvPr>
          <p:cNvSpPr>
            <a:spLocks noGrp="1"/>
          </p:cNvSpPr>
          <p:nvPr>
            <p:ph idx="1"/>
          </p:nvPr>
        </p:nvSpPr>
        <p:spPr>
          <a:xfrm>
            <a:off x="358588" y="1461248"/>
            <a:ext cx="7879479" cy="5024219"/>
          </a:xfrm>
        </p:spPr>
        <p:txBody>
          <a:bodyPr>
            <a:normAutofit/>
          </a:bodyPr>
          <a:lstStyle/>
          <a:p>
            <a:pPr algn="just"/>
            <a:r>
              <a:rPr lang="en-US" sz="1200" b="0" i="0" dirty="0">
                <a:solidFill>
                  <a:srgbClr val="1D1C1D"/>
                </a:solidFill>
                <a:effectLst/>
                <a:latin typeface="Times New Roman" panose="02020603050405020304" pitchFamily="18" charset="0"/>
                <a:cs typeface="Times New Roman" panose="02020603050405020304" pitchFamily="18" charset="0"/>
              </a:rPr>
              <a:t>The project's scope is to provide a valuable tool for General Practitioners (GPs) in Australia. It involves developing a comprehensive healthcare prediction system that assists GPs in early detection and severity assessment of heart, liver, and diabetes conditions. The system offers to enhance GP’s to provide personalized health recommendations and facilitate referrals to specialists when required. The project aims to empower GPs with data-driven insights, aiding in more informed decision-making and enhancing patient care. By enabling GPs to </a:t>
            </a:r>
            <a:r>
              <a:rPr lang="en-US" sz="1200" dirty="0">
                <a:solidFill>
                  <a:srgbClr val="1D1C1D"/>
                </a:solidFill>
                <a:latin typeface="Times New Roman" panose="02020603050405020304" pitchFamily="18" charset="0"/>
                <a:cs typeface="Times New Roman" panose="02020603050405020304" pitchFamily="18" charset="0"/>
              </a:rPr>
              <a:t>detect symptoms</a:t>
            </a:r>
            <a:r>
              <a:rPr lang="en-US" sz="1200" b="0" i="0" dirty="0">
                <a:solidFill>
                  <a:srgbClr val="1D1C1D"/>
                </a:solidFill>
                <a:effectLst/>
                <a:latin typeface="Times New Roman" panose="02020603050405020304" pitchFamily="18" charset="0"/>
                <a:cs typeface="Times New Roman" panose="02020603050405020304" pitchFamily="18" charset="0"/>
              </a:rPr>
              <a:t> early and offer proactive treatment, the project can improve patient outcomes and reduce healthcare costs, ultimately benefiting both GPs and their patients.</a:t>
            </a:r>
            <a:r>
              <a:rPr lang="en-US" sz="1200" dirty="0">
                <a:solidFill>
                  <a:srgbClr val="374151"/>
                </a:solidFill>
                <a:latin typeface="Times New Roman" panose="02020603050405020304" pitchFamily="18" charset="0"/>
                <a:cs typeface="Times New Roman" panose="02020603050405020304" pitchFamily="18" charset="0"/>
              </a:rPr>
              <a:t> </a:t>
            </a:r>
          </a:p>
          <a:p>
            <a:pPr marL="0" indent="0" algn="l">
              <a:buNone/>
            </a:pPr>
            <a:endParaRPr lang="en-US" b="0" i="0" dirty="0">
              <a:solidFill>
                <a:srgbClr val="374151"/>
              </a:solidFill>
              <a:effectLst/>
              <a:latin typeface="Söhne"/>
            </a:endParaRPr>
          </a:p>
          <a:p>
            <a:pPr algn="l">
              <a:buFont typeface="+mj-lt"/>
              <a:buAutoNum type="arabicPeriod"/>
            </a:pPr>
            <a:endParaRPr lang="en-US" b="0" i="0" dirty="0">
              <a:solidFill>
                <a:srgbClr val="374151"/>
              </a:solidFill>
              <a:effectLst/>
              <a:latin typeface="Söhne"/>
            </a:endParaRPr>
          </a:p>
          <a:p>
            <a:endParaRPr lang="en-AU" dirty="0">
              <a:solidFill>
                <a:schemeClr val="tx1"/>
              </a:solidFill>
            </a:endParaRPr>
          </a:p>
        </p:txBody>
      </p:sp>
      <p:pic>
        <p:nvPicPr>
          <p:cNvPr id="6" name="Picture 5" descr="A person measuring blood pressure&#10;&#10;Description automatically generated">
            <a:extLst>
              <a:ext uri="{FF2B5EF4-FFF2-40B4-BE49-F238E27FC236}">
                <a16:creationId xmlns:a16="http://schemas.microsoft.com/office/drawing/2014/main" id="{E463B3D0-118B-7376-4E25-AA7431A10A84}"/>
              </a:ext>
            </a:extLst>
          </p:cNvPr>
          <p:cNvPicPr>
            <a:picLocks noGrp="1" noChangeAspect="1"/>
          </p:cNvPicPr>
          <p:nvPr/>
        </p:nvPicPr>
        <p:blipFill>
          <a:blip r:embed="rId2"/>
          <a:srcRect t="10278" b="10278"/>
          <a:stretch>
            <a:fillRect/>
          </a:stretch>
        </p:blipFill>
        <p:spPr>
          <a:xfrm>
            <a:off x="756138" y="2870522"/>
            <a:ext cx="7429500" cy="3445798"/>
          </a:xfrm>
          <a:prstGeom prst="rect">
            <a:avLst/>
          </a:prstGeom>
          <a:solidFill>
            <a:schemeClr val="accent2"/>
          </a:solidFill>
          <a:effectLst>
            <a:outerShdw blurRad="50800" dist="38100" dir="5400000" algn="t" rotWithShape="0">
              <a:prstClr val="black">
                <a:alpha val="40000"/>
              </a:prstClr>
            </a:outerShdw>
          </a:effectLst>
        </p:spPr>
      </p:pic>
      <p:pic>
        <p:nvPicPr>
          <p:cNvPr id="1028" name="Picture 4" descr="Ross Family Doctors | at Tatum Family Health Center">
            <a:extLst>
              <a:ext uri="{FF2B5EF4-FFF2-40B4-BE49-F238E27FC236}">
                <a16:creationId xmlns:a16="http://schemas.microsoft.com/office/drawing/2014/main" id="{07FF86FD-BA9B-C74B-F14B-CDA35568F0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18203" y="589435"/>
            <a:ext cx="3542230" cy="5726885"/>
          </a:xfrm>
          <a:prstGeom prst="rect">
            <a:avLst/>
          </a:prstGeom>
          <a:noFill/>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85904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B1B625-8134-87EF-D10A-FE5F0BD9E81E}"/>
              </a:ext>
            </a:extLst>
          </p:cNvPr>
          <p:cNvSpPr>
            <a:spLocks noGrp="1"/>
          </p:cNvSpPr>
          <p:nvPr>
            <p:ph type="title"/>
          </p:nvPr>
        </p:nvSpPr>
        <p:spPr>
          <a:xfrm>
            <a:off x="1694376" y="597380"/>
            <a:ext cx="3999053" cy="500434"/>
          </a:xfrm>
        </p:spPr>
        <p:txBody>
          <a:bodyPr>
            <a:noAutofit/>
          </a:bodyPr>
          <a:lstStyle/>
          <a:p>
            <a:pPr algn="ctr"/>
            <a:r>
              <a:rPr lang="en-US" sz="3200" dirty="0">
                <a:solidFill>
                  <a:srgbClr val="0070C0"/>
                </a:solidFill>
                <a:latin typeface="Times New Roman" panose="02020603050405020304" pitchFamily="18" charset="0"/>
                <a:cs typeface="Times New Roman" panose="02020603050405020304" pitchFamily="18" charset="0"/>
              </a:rPr>
              <a:t>Breakdown of analysis</a:t>
            </a:r>
            <a:endParaRPr lang="en-AU" sz="3200" dirty="0">
              <a:solidFill>
                <a:srgbClr val="0070C0"/>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4835DC61-E54F-FEAC-1004-8319CF95C62A}"/>
              </a:ext>
            </a:extLst>
          </p:cNvPr>
          <p:cNvSpPr>
            <a:spLocks noGrp="1"/>
          </p:cNvSpPr>
          <p:nvPr>
            <p:ph idx="1"/>
          </p:nvPr>
        </p:nvSpPr>
        <p:spPr>
          <a:xfrm>
            <a:off x="9403976" y="3200400"/>
            <a:ext cx="2104348" cy="2710822"/>
          </a:xfrm>
        </p:spPr>
        <p:txBody>
          <a:bodyPr/>
          <a:lstStyle/>
          <a:p>
            <a:endParaRPr lang="en-AU" sz="1800" b="0" i="0" u="none" strike="noStrike" dirty="0">
              <a:effectLst/>
              <a:latin typeface="Arial" panose="020B0604020202020204" pitchFamily="34" charset="0"/>
            </a:endParaRPr>
          </a:p>
          <a:p>
            <a:endParaRPr lang="en-AU" dirty="0"/>
          </a:p>
        </p:txBody>
      </p:sp>
      <p:pic>
        <p:nvPicPr>
          <p:cNvPr id="5" name="Picture 4" descr="Brain model with LED lights">
            <a:extLst>
              <a:ext uri="{FF2B5EF4-FFF2-40B4-BE49-F238E27FC236}">
                <a16:creationId xmlns:a16="http://schemas.microsoft.com/office/drawing/2014/main" id="{BB566EC1-275C-1FBD-1FEF-C88FA9551F89}"/>
              </a:ext>
            </a:extLst>
          </p:cNvPr>
          <p:cNvPicPr>
            <a:picLocks noChangeAspect="1"/>
          </p:cNvPicPr>
          <p:nvPr/>
        </p:nvPicPr>
        <p:blipFill>
          <a:blip r:embed="rId2"/>
          <a:srcRect/>
          <a:stretch/>
        </p:blipFill>
        <p:spPr>
          <a:xfrm>
            <a:off x="3809282" y="1372340"/>
            <a:ext cx="1884147" cy="1413110"/>
          </a:xfrm>
          <a:prstGeom prst="rect">
            <a:avLst/>
          </a:prstGeom>
          <a:effectLst>
            <a:outerShdw blurRad="50800" dist="38100" dir="16200000" rotWithShape="0">
              <a:prstClr val="black">
                <a:alpha val="40000"/>
              </a:prstClr>
            </a:outerShdw>
          </a:effectLst>
        </p:spPr>
      </p:pic>
      <p:pic>
        <p:nvPicPr>
          <p:cNvPr id="6" name="Picture 5" descr="Pie chart graphic">
            <a:extLst>
              <a:ext uri="{FF2B5EF4-FFF2-40B4-BE49-F238E27FC236}">
                <a16:creationId xmlns:a16="http://schemas.microsoft.com/office/drawing/2014/main" id="{3F1F5A27-45A1-4775-FDDD-85C21103EDCB}"/>
              </a:ext>
            </a:extLst>
          </p:cNvPr>
          <p:cNvPicPr>
            <a:picLocks noChangeAspect="1"/>
          </p:cNvPicPr>
          <p:nvPr/>
        </p:nvPicPr>
        <p:blipFill>
          <a:blip r:embed="rId3"/>
          <a:srcRect/>
          <a:stretch/>
        </p:blipFill>
        <p:spPr>
          <a:xfrm>
            <a:off x="8944464" y="1407804"/>
            <a:ext cx="2088538" cy="1254503"/>
          </a:xfrm>
          <a:prstGeom prst="rect">
            <a:avLst/>
          </a:prstGeom>
          <a:effectLst>
            <a:outerShdw blurRad="50800" dist="38100" dir="16200000" rotWithShape="0">
              <a:prstClr val="black">
                <a:alpha val="40000"/>
              </a:prstClr>
            </a:outerShdw>
          </a:effectLst>
        </p:spPr>
      </p:pic>
      <p:pic>
        <p:nvPicPr>
          <p:cNvPr id="7" name="Picture 6" descr="Close up photo of colorful graph data">
            <a:extLst>
              <a:ext uri="{FF2B5EF4-FFF2-40B4-BE49-F238E27FC236}">
                <a16:creationId xmlns:a16="http://schemas.microsoft.com/office/drawing/2014/main" id="{769BBAA4-EE3D-F003-C13A-7B8FDD5D5B09}"/>
              </a:ext>
            </a:extLst>
          </p:cNvPr>
          <p:cNvPicPr>
            <a:picLocks noChangeAspect="1"/>
          </p:cNvPicPr>
          <p:nvPr/>
        </p:nvPicPr>
        <p:blipFill>
          <a:blip r:embed="rId4"/>
          <a:srcRect/>
          <a:stretch/>
        </p:blipFill>
        <p:spPr>
          <a:xfrm>
            <a:off x="6259496" y="1415038"/>
            <a:ext cx="1966849" cy="1311742"/>
          </a:xfrm>
          <a:prstGeom prst="rect">
            <a:avLst/>
          </a:prstGeom>
          <a:effectLst>
            <a:outerShdw blurRad="50800" dist="38100" dir="16200000" rotWithShape="0">
              <a:prstClr val="black">
                <a:alpha val="40000"/>
              </a:prstClr>
            </a:outerShdw>
          </a:effectLst>
        </p:spPr>
      </p:pic>
      <p:sp>
        <p:nvSpPr>
          <p:cNvPr id="9" name="TextBox 8">
            <a:extLst>
              <a:ext uri="{FF2B5EF4-FFF2-40B4-BE49-F238E27FC236}">
                <a16:creationId xmlns:a16="http://schemas.microsoft.com/office/drawing/2014/main" id="{31D43B60-B553-87DB-7C42-FE3B7921E481}"/>
              </a:ext>
            </a:extLst>
          </p:cNvPr>
          <p:cNvSpPr txBox="1"/>
          <p:nvPr/>
        </p:nvSpPr>
        <p:spPr>
          <a:xfrm>
            <a:off x="1326726" y="2826081"/>
            <a:ext cx="1793329" cy="307777"/>
          </a:xfrm>
          <a:prstGeom prst="rect">
            <a:avLst/>
          </a:prstGeom>
          <a:noFill/>
        </p:spPr>
        <p:txBody>
          <a:bodyPr wrap="square">
            <a:spAutoFit/>
          </a:bodyPr>
          <a:lstStyle/>
          <a:p>
            <a:r>
              <a:rPr lang="en-AU" sz="1400" b="1" i="0" dirty="0">
                <a:effectLst/>
                <a:latin typeface="Söhne"/>
              </a:rPr>
              <a:t>Data Cleaning</a:t>
            </a:r>
            <a:endParaRPr lang="en-AU" sz="1400" dirty="0"/>
          </a:p>
        </p:txBody>
      </p:sp>
      <p:sp>
        <p:nvSpPr>
          <p:cNvPr id="11" name="TextBox 10">
            <a:extLst>
              <a:ext uri="{FF2B5EF4-FFF2-40B4-BE49-F238E27FC236}">
                <a16:creationId xmlns:a16="http://schemas.microsoft.com/office/drawing/2014/main" id="{DC0408D9-7155-0FD8-FD8F-C578349AB1AF}"/>
              </a:ext>
            </a:extLst>
          </p:cNvPr>
          <p:cNvSpPr txBox="1"/>
          <p:nvPr/>
        </p:nvSpPr>
        <p:spPr>
          <a:xfrm>
            <a:off x="3709975" y="2834069"/>
            <a:ext cx="2387217" cy="307777"/>
          </a:xfrm>
          <a:prstGeom prst="rect">
            <a:avLst/>
          </a:prstGeom>
          <a:noFill/>
        </p:spPr>
        <p:txBody>
          <a:bodyPr wrap="square">
            <a:spAutoFit/>
          </a:bodyPr>
          <a:lstStyle/>
          <a:p>
            <a:r>
              <a:rPr lang="en-AU" sz="1400" b="1" i="0" dirty="0">
                <a:effectLst/>
                <a:latin typeface="Söhne"/>
              </a:rPr>
              <a:t>Model Creation</a:t>
            </a:r>
            <a:endParaRPr lang="en-AU" sz="1400" dirty="0"/>
          </a:p>
        </p:txBody>
      </p:sp>
      <p:sp>
        <p:nvSpPr>
          <p:cNvPr id="13" name="TextBox 12">
            <a:extLst>
              <a:ext uri="{FF2B5EF4-FFF2-40B4-BE49-F238E27FC236}">
                <a16:creationId xmlns:a16="http://schemas.microsoft.com/office/drawing/2014/main" id="{935484F9-DE80-B4C0-9046-A5F1099A8F9A}"/>
              </a:ext>
            </a:extLst>
          </p:cNvPr>
          <p:cNvSpPr txBox="1"/>
          <p:nvPr/>
        </p:nvSpPr>
        <p:spPr>
          <a:xfrm>
            <a:off x="6096001" y="2754766"/>
            <a:ext cx="3092652" cy="307777"/>
          </a:xfrm>
          <a:prstGeom prst="rect">
            <a:avLst/>
          </a:prstGeom>
          <a:noFill/>
        </p:spPr>
        <p:txBody>
          <a:bodyPr wrap="square">
            <a:spAutoFit/>
          </a:bodyPr>
          <a:lstStyle/>
          <a:p>
            <a:r>
              <a:rPr lang="en-US" sz="1400" b="1" i="0" dirty="0">
                <a:effectLst/>
                <a:latin typeface="Söhne"/>
              </a:rPr>
              <a:t>Creating Rules in Flask App</a:t>
            </a:r>
            <a:endParaRPr lang="en-AU" sz="1400" dirty="0"/>
          </a:p>
        </p:txBody>
      </p:sp>
      <p:sp>
        <p:nvSpPr>
          <p:cNvPr id="15" name="TextBox 14">
            <a:extLst>
              <a:ext uri="{FF2B5EF4-FFF2-40B4-BE49-F238E27FC236}">
                <a16:creationId xmlns:a16="http://schemas.microsoft.com/office/drawing/2014/main" id="{A7FDCC2F-12B2-D276-8178-F2432E06F594}"/>
              </a:ext>
            </a:extLst>
          </p:cNvPr>
          <p:cNvSpPr txBox="1"/>
          <p:nvPr/>
        </p:nvSpPr>
        <p:spPr>
          <a:xfrm>
            <a:off x="8562536" y="2777465"/>
            <a:ext cx="3092652" cy="307777"/>
          </a:xfrm>
          <a:prstGeom prst="rect">
            <a:avLst/>
          </a:prstGeom>
          <a:noFill/>
        </p:spPr>
        <p:txBody>
          <a:bodyPr wrap="square">
            <a:spAutoFit/>
          </a:bodyPr>
          <a:lstStyle/>
          <a:p>
            <a:r>
              <a:rPr lang="en-US" sz="1400" b="1" i="0" dirty="0">
                <a:effectLst/>
                <a:latin typeface="Söhne"/>
              </a:rPr>
              <a:t>Predicting with HTML and JavaScript</a:t>
            </a:r>
            <a:endParaRPr lang="en-AU" sz="1400" dirty="0"/>
          </a:p>
        </p:txBody>
      </p:sp>
      <p:sp>
        <p:nvSpPr>
          <p:cNvPr id="17" name="TextBox 16">
            <a:extLst>
              <a:ext uri="{FF2B5EF4-FFF2-40B4-BE49-F238E27FC236}">
                <a16:creationId xmlns:a16="http://schemas.microsoft.com/office/drawing/2014/main" id="{BA84E258-DCBE-0F43-95F4-E8AF4925C934}"/>
              </a:ext>
            </a:extLst>
          </p:cNvPr>
          <p:cNvSpPr txBox="1"/>
          <p:nvPr/>
        </p:nvSpPr>
        <p:spPr>
          <a:xfrm>
            <a:off x="417635" y="3133858"/>
            <a:ext cx="10247863" cy="4031873"/>
          </a:xfrm>
          <a:prstGeom prst="rect">
            <a:avLst/>
          </a:prstGeom>
          <a:noFill/>
        </p:spPr>
        <p:txBody>
          <a:bodyPr wrap="square">
            <a:spAutoFit/>
          </a:bodyPr>
          <a:lstStyle/>
          <a:p>
            <a:pPr marL="228600" indent="-228600" algn="just">
              <a:buFont typeface="+mj-lt"/>
              <a:buAutoNum type="arabicPeriod"/>
            </a:pPr>
            <a:r>
              <a:rPr lang="en-US" sz="1200" b="0" i="0" dirty="0">
                <a:solidFill>
                  <a:srgbClr val="374151"/>
                </a:solidFill>
                <a:effectLst/>
                <a:latin typeface="Times New Roman" panose="02020603050405020304" pitchFamily="18" charset="0"/>
                <a:cs typeface="Times New Roman" panose="02020603050405020304" pitchFamily="18" charset="0"/>
              </a:rPr>
              <a:t>Collected health data from various source, and medical databases.</a:t>
            </a:r>
          </a:p>
          <a:p>
            <a:pPr marL="228600" indent="-228600" algn="just">
              <a:buFont typeface="+mj-lt"/>
              <a:buAutoNum type="arabicPeriod"/>
            </a:pPr>
            <a:r>
              <a:rPr lang="en-US" sz="1200" b="0" i="0" dirty="0">
                <a:solidFill>
                  <a:srgbClr val="374151"/>
                </a:solidFill>
                <a:effectLst/>
                <a:latin typeface="Times New Roman" panose="02020603050405020304" pitchFamily="18" charset="0"/>
                <a:cs typeface="Times New Roman" panose="02020603050405020304" pitchFamily="18" charset="0"/>
              </a:rPr>
              <a:t>Chosen suitable machine learning or statistical algorithms for heart, liver, and diabetes condition prediction.</a:t>
            </a:r>
          </a:p>
          <a:p>
            <a:pPr marL="228600" indent="-228600" algn="just">
              <a:buFont typeface="+mj-lt"/>
              <a:buAutoNum type="arabicPeriod"/>
            </a:pPr>
            <a:r>
              <a:rPr lang="en-US" sz="1200" b="0" i="0" dirty="0">
                <a:solidFill>
                  <a:srgbClr val="374151"/>
                </a:solidFill>
                <a:effectLst/>
                <a:latin typeface="Times New Roman" panose="02020603050405020304" pitchFamily="18" charset="0"/>
                <a:cs typeface="Times New Roman" panose="02020603050405020304" pitchFamily="18" charset="0"/>
              </a:rPr>
              <a:t>Split the data into training and testing sets and train the models with the training data.</a:t>
            </a:r>
          </a:p>
          <a:p>
            <a:pPr marL="228600" indent="-228600" algn="just">
              <a:buFont typeface="+mj-lt"/>
              <a:buAutoNum type="arabicPeriod"/>
            </a:pPr>
            <a:r>
              <a:rPr lang="en-US" sz="1200" b="0" i="0" dirty="0">
                <a:solidFill>
                  <a:srgbClr val="374151"/>
                </a:solidFill>
                <a:effectLst/>
                <a:latin typeface="Times New Roman" panose="02020603050405020304" pitchFamily="18" charset="0"/>
                <a:cs typeface="Times New Roman" panose="02020603050405020304" pitchFamily="18" charset="0"/>
              </a:rPr>
              <a:t>Evaluated model performance using metrics like accuracy, precision, recall, and F1-score.</a:t>
            </a:r>
          </a:p>
          <a:p>
            <a:pPr marL="228600" indent="-228600" algn="just">
              <a:buFont typeface="+mj-lt"/>
              <a:buAutoNum type="arabicPeriod"/>
            </a:pPr>
            <a:r>
              <a:rPr lang="en-US" sz="1200" b="0" i="0" dirty="0">
                <a:solidFill>
                  <a:srgbClr val="374151"/>
                </a:solidFill>
                <a:effectLst/>
                <a:latin typeface="Times New Roman" panose="02020603050405020304" pitchFamily="18" charset="0"/>
                <a:cs typeface="Times New Roman" panose="02020603050405020304" pitchFamily="18" charset="0"/>
              </a:rPr>
              <a:t>Saved the trained models for future use.</a:t>
            </a:r>
          </a:p>
          <a:p>
            <a:pPr marL="228600" indent="-228600" algn="just">
              <a:buFont typeface="+mj-lt"/>
              <a:buAutoNum type="arabicPeriod"/>
            </a:pPr>
            <a:r>
              <a:rPr lang="en-US" sz="1200" b="0" i="0" dirty="0">
                <a:solidFill>
                  <a:srgbClr val="374151"/>
                </a:solidFill>
                <a:effectLst/>
                <a:latin typeface="Times New Roman" panose="02020603050405020304" pitchFamily="18" charset="0"/>
                <a:cs typeface="Times New Roman" panose="02020603050405020304" pitchFamily="18" charset="0"/>
              </a:rPr>
              <a:t>Developed a Flask web application for the user interface.</a:t>
            </a:r>
          </a:p>
          <a:p>
            <a:pPr marL="228600" indent="-228600" algn="just">
              <a:buFont typeface="+mj-lt"/>
              <a:buAutoNum type="arabicPeriod"/>
            </a:pPr>
            <a:r>
              <a:rPr lang="en-US" sz="1200" b="0" i="0" dirty="0">
                <a:solidFill>
                  <a:srgbClr val="374151"/>
                </a:solidFill>
                <a:effectLst/>
                <a:latin typeface="Times New Roman" panose="02020603050405020304" pitchFamily="18" charset="0"/>
                <a:cs typeface="Times New Roman" panose="02020603050405020304" pitchFamily="18" charset="0"/>
              </a:rPr>
              <a:t>Implemented backend logic in the Flask app, defining routes and views for data processing.</a:t>
            </a:r>
          </a:p>
          <a:p>
            <a:pPr marL="228600" indent="-228600" algn="just">
              <a:buFont typeface="+mj-lt"/>
              <a:buAutoNum type="arabicPeriod"/>
            </a:pPr>
            <a:r>
              <a:rPr lang="en-US" sz="1200" b="0" i="0" dirty="0">
                <a:solidFill>
                  <a:srgbClr val="374151"/>
                </a:solidFill>
                <a:effectLst/>
                <a:latin typeface="Times New Roman" panose="02020603050405020304" pitchFamily="18" charset="0"/>
                <a:cs typeface="Times New Roman" panose="02020603050405020304" pitchFamily="18" charset="0"/>
              </a:rPr>
              <a:t>Created HTML forms for user data submission.</a:t>
            </a:r>
          </a:p>
          <a:p>
            <a:pPr marL="228600" indent="-228600" algn="just">
              <a:buFont typeface="+mj-lt"/>
              <a:buAutoNum type="arabicPeriod"/>
            </a:pPr>
            <a:r>
              <a:rPr lang="en-US" sz="1200" b="0" i="0" dirty="0">
                <a:solidFill>
                  <a:srgbClr val="374151"/>
                </a:solidFill>
                <a:effectLst/>
                <a:latin typeface="Times New Roman" panose="02020603050405020304" pitchFamily="18" charset="0"/>
                <a:cs typeface="Times New Roman" panose="02020603050405020304" pitchFamily="18" charset="0"/>
              </a:rPr>
              <a:t>Used JavaScript to handle user input and interact with the Flask backend.</a:t>
            </a:r>
          </a:p>
          <a:p>
            <a:pPr marL="228600" indent="-228600" algn="just">
              <a:buFont typeface="+mj-lt"/>
              <a:buAutoNum type="arabicPeriod"/>
            </a:pPr>
            <a:r>
              <a:rPr lang="en-US" sz="1200" b="0" i="0" dirty="0">
                <a:solidFill>
                  <a:srgbClr val="374151"/>
                </a:solidFill>
                <a:effectLst/>
                <a:latin typeface="Times New Roman" panose="02020603050405020304" pitchFamily="18" charset="0"/>
                <a:cs typeface="Times New Roman" panose="02020603050405020304" pitchFamily="18" charset="0"/>
              </a:rPr>
              <a:t>Ensured a seamless integration between the frontend and Flask backend for data transmission.</a:t>
            </a:r>
          </a:p>
          <a:p>
            <a:pPr marL="228600" indent="-228600" algn="just">
              <a:buFont typeface="+mj-lt"/>
              <a:buAutoNum type="arabicPeriod"/>
            </a:pPr>
            <a:r>
              <a:rPr lang="en-US" sz="1200" b="0" i="0" dirty="0">
                <a:solidFill>
                  <a:srgbClr val="374151"/>
                </a:solidFill>
                <a:effectLst/>
                <a:latin typeface="Times New Roman" panose="02020603050405020304" pitchFamily="18" charset="0"/>
                <a:cs typeface="Times New Roman" panose="02020603050405020304" pitchFamily="18" charset="0"/>
              </a:rPr>
              <a:t>Displayed predictions and personalized health recommendations to users via the HTML interface.</a:t>
            </a:r>
          </a:p>
          <a:p>
            <a:pPr algn="just"/>
            <a:endParaRPr lang="en-US" sz="1000" b="0" i="0" dirty="0">
              <a:solidFill>
                <a:srgbClr val="374151"/>
              </a:solidFill>
              <a:effectLst/>
              <a:latin typeface="Söhne"/>
            </a:endParaRPr>
          </a:p>
          <a:p>
            <a:pPr algn="just"/>
            <a:r>
              <a:rPr lang="en-US" sz="1100" dirty="0">
                <a:solidFill>
                  <a:srgbClr val="374151"/>
                </a:solidFill>
                <a:latin typeface="Söhne"/>
              </a:rPr>
              <a:t>Diabetes dataset link</a:t>
            </a:r>
            <a:endParaRPr lang="en-US" sz="1100" b="0" i="0" dirty="0">
              <a:solidFill>
                <a:srgbClr val="374151"/>
              </a:solidFill>
              <a:effectLst/>
              <a:latin typeface="Söhne"/>
            </a:endParaRPr>
          </a:p>
          <a:p>
            <a:pPr algn="just"/>
            <a:r>
              <a:rPr lang="en-AU" sz="1100" b="1" i="0" u="none" strike="noStrike" dirty="0">
                <a:solidFill>
                  <a:srgbClr val="0070C0"/>
                </a:solidFill>
                <a:effectLst/>
                <a:latin typeface="Slack-Lato"/>
                <a:hlinkClick r:id="rId5">
                  <a:extLst>
                    <a:ext uri="{A12FA001-AC4F-418D-AE19-62706E023703}">
                      <ahyp:hlinkClr xmlns:ahyp="http://schemas.microsoft.com/office/drawing/2018/hyperlinkcolor" val="tx"/>
                    </a:ext>
                  </a:extLst>
                </a:hlinkClick>
              </a:rPr>
              <a:t>https://www.kaggle.com/datasets/iammustafatz/diabetes-prediction-dataset</a:t>
            </a:r>
            <a:endParaRPr lang="en-AU" sz="1100" b="1" i="0" u="none" strike="noStrike" dirty="0">
              <a:solidFill>
                <a:srgbClr val="0070C0"/>
              </a:solidFill>
              <a:effectLst/>
              <a:latin typeface="Slack-Lato"/>
            </a:endParaRPr>
          </a:p>
          <a:p>
            <a:pPr algn="just"/>
            <a:r>
              <a:rPr lang="en-AU" sz="1100" dirty="0">
                <a:solidFill>
                  <a:srgbClr val="374151"/>
                </a:solidFill>
                <a:latin typeface="Slack-Lato"/>
              </a:rPr>
              <a:t>Heart dataset link</a:t>
            </a:r>
            <a:endParaRPr lang="en-US" sz="1100" u="none" strike="noStrike" dirty="0">
              <a:solidFill>
                <a:srgbClr val="374151"/>
              </a:solidFill>
              <a:latin typeface="Söhne"/>
            </a:endParaRPr>
          </a:p>
          <a:p>
            <a:pPr algn="just"/>
            <a:r>
              <a:rPr lang="en-AU" sz="1100" b="1" i="0" u="none" strike="noStrike" dirty="0">
                <a:solidFill>
                  <a:srgbClr val="0070C0"/>
                </a:solidFill>
                <a:effectLst/>
                <a:latin typeface="Slack-Lato"/>
                <a:hlinkClick r:id="rId6">
                  <a:extLst>
                    <a:ext uri="{A12FA001-AC4F-418D-AE19-62706E023703}">
                      <ahyp:hlinkClr xmlns:ahyp="http://schemas.microsoft.com/office/drawing/2018/hyperlinkcolor" val="tx"/>
                    </a:ext>
                  </a:extLst>
                </a:hlinkClick>
              </a:rPr>
              <a:t>https://www.kaggle.com/datasets/fedesoriano/heart-failure-prediction</a:t>
            </a:r>
            <a:endParaRPr lang="en-AU" sz="1100" b="1" i="0" u="none" strike="noStrike" dirty="0">
              <a:solidFill>
                <a:srgbClr val="0070C0"/>
              </a:solidFill>
              <a:effectLst/>
              <a:latin typeface="Slack-Lato"/>
            </a:endParaRPr>
          </a:p>
          <a:p>
            <a:pPr algn="just"/>
            <a:r>
              <a:rPr lang="en-AU" sz="1100" dirty="0">
                <a:solidFill>
                  <a:srgbClr val="374151"/>
                </a:solidFill>
                <a:latin typeface="Slack-Lato"/>
              </a:rPr>
              <a:t>Liver data set link</a:t>
            </a:r>
            <a:endParaRPr lang="en-US" sz="1100" b="0" i="0" dirty="0">
              <a:solidFill>
                <a:srgbClr val="374151"/>
              </a:solidFill>
              <a:effectLst/>
              <a:latin typeface="Söhne"/>
            </a:endParaRPr>
          </a:p>
          <a:p>
            <a:pPr algn="just"/>
            <a:r>
              <a:rPr lang="en-AU" sz="1100" b="1" i="0" u="none" strike="noStrike" dirty="0">
                <a:solidFill>
                  <a:srgbClr val="0070C0"/>
                </a:solidFill>
                <a:effectLst/>
                <a:latin typeface="Slack-Lato"/>
                <a:hlinkClick r:id="rId7">
                  <a:extLst>
                    <a:ext uri="{A12FA001-AC4F-418D-AE19-62706E023703}">
                      <ahyp:hlinkClr xmlns:ahyp="http://schemas.microsoft.com/office/drawing/2018/hyperlinkcolor" val="tx"/>
                    </a:ext>
                  </a:extLst>
                </a:hlinkClick>
              </a:rPr>
              <a:t>https://www.kaggle.com/datasets/abhi8923shriv/liver-disease-patient-dataset</a:t>
            </a:r>
            <a:endParaRPr lang="en-US" sz="1100" b="0" i="0" dirty="0">
              <a:solidFill>
                <a:srgbClr val="0070C0"/>
              </a:solidFill>
              <a:effectLst/>
              <a:latin typeface="Söhne"/>
            </a:endParaRPr>
          </a:p>
          <a:p>
            <a:pPr marL="228600" indent="-228600" algn="l">
              <a:buFont typeface="+mj-lt"/>
              <a:buAutoNum type="arabicPeriod"/>
            </a:pPr>
            <a:endParaRPr lang="en-US" sz="1000" b="0" i="0" dirty="0">
              <a:solidFill>
                <a:srgbClr val="374151"/>
              </a:solidFill>
              <a:effectLst/>
              <a:latin typeface="Söhne"/>
            </a:endParaRPr>
          </a:p>
          <a:p>
            <a:pPr marL="228600" indent="-228600" algn="l">
              <a:buFont typeface="+mj-lt"/>
              <a:buAutoNum type="arabicPeriod"/>
            </a:pPr>
            <a:endParaRPr lang="en-US" sz="1000" b="0" i="0" dirty="0">
              <a:solidFill>
                <a:srgbClr val="374151"/>
              </a:solidFill>
              <a:effectLst/>
              <a:latin typeface="Söhne"/>
            </a:endParaRPr>
          </a:p>
          <a:p>
            <a:pPr marL="228600" indent="-228600" algn="l">
              <a:buFont typeface="+mj-lt"/>
              <a:buAutoNum type="arabicPeriod"/>
            </a:pPr>
            <a:endParaRPr lang="en-US" sz="1000" b="1" i="0" dirty="0">
              <a:solidFill>
                <a:srgbClr val="374151"/>
              </a:solidFill>
              <a:effectLst/>
              <a:latin typeface="Söhne"/>
            </a:endParaRPr>
          </a:p>
          <a:p>
            <a:endParaRPr lang="en-AU" dirty="0"/>
          </a:p>
        </p:txBody>
      </p:sp>
      <p:pic>
        <p:nvPicPr>
          <p:cNvPr id="10" name="Picture 9">
            <a:extLst>
              <a:ext uri="{FF2B5EF4-FFF2-40B4-BE49-F238E27FC236}">
                <a16:creationId xmlns:a16="http://schemas.microsoft.com/office/drawing/2014/main" id="{EC5CED0C-0D76-8568-2915-6C8DBD2C14E9}"/>
              </a:ext>
            </a:extLst>
          </p:cNvPr>
          <p:cNvPicPr>
            <a:picLocks noChangeAspect="1"/>
          </p:cNvPicPr>
          <p:nvPr/>
        </p:nvPicPr>
        <p:blipFill>
          <a:blip r:embed="rId8"/>
          <a:stretch>
            <a:fillRect/>
          </a:stretch>
        </p:blipFill>
        <p:spPr>
          <a:xfrm>
            <a:off x="1121829" y="1364354"/>
            <a:ext cx="2119665" cy="1413110"/>
          </a:xfrm>
          <a:prstGeom prst="rect">
            <a:avLst/>
          </a:prstGeom>
          <a:effectLst>
            <a:outerShdw blurRad="50800" dist="38100" dir="16200000" rotWithShape="0">
              <a:prstClr val="black">
                <a:alpha val="40000"/>
              </a:prstClr>
            </a:outerShdw>
          </a:effectLst>
        </p:spPr>
      </p:pic>
      <p:pic>
        <p:nvPicPr>
          <p:cNvPr id="14" name="Picture 13">
            <a:extLst>
              <a:ext uri="{FF2B5EF4-FFF2-40B4-BE49-F238E27FC236}">
                <a16:creationId xmlns:a16="http://schemas.microsoft.com/office/drawing/2014/main" id="{7A568E1E-6879-D2C7-0793-050555B7D949}"/>
              </a:ext>
            </a:extLst>
          </p:cNvPr>
          <p:cNvPicPr>
            <a:picLocks noChangeAspect="1"/>
          </p:cNvPicPr>
          <p:nvPr/>
        </p:nvPicPr>
        <p:blipFill>
          <a:blip r:embed="rId9"/>
          <a:stretch>
            <a:fillRect/>
          </a:stretch>
        </p:blipFill>
        <p:spPr>
          <a:xfrm>
            <a:off x="8722200" y="3262135"/>
            <a:ext cx="2621981" cy="1785547"/>
          </a:xfrm>
          <a:prstGeom prst="rect">
            <a:avLst/>
          </a:prstGeom>
          <a:effectLst>
            <a:outerShdw blurRad="50800" dist="38100" dir="5400000" algn="t" rotWithShape="0">
              <a:prstClr val="black">
                <a:alpha val="40000"/>
              </a:prstClr>
            </a:outerShdw>
          </a:effectLst>
        </p:spPr>
      </p:pic>
      <p:pic>
        <p:nvPicPr>
          <p:cNvPr id="18" name="Picture 17">
            <a:extLst>
              <a:ext uri="{FF2B5EF4-FFF2-40B4-BE49-F238E27FC236}">
                <a16:creationId xmlns:a16="http://schemas.microsoft.com/office/drawing/2014/main" id="{0B0539A6-3435-38CC-6A42-9F83FA73DA5B}"/>
              </a:ext>
            </a:extLst>
          </p:cNvPr>
          <p:cNvPicPr>
            <a:picLocks noChangeAspect="1"/>
          </p:cNvPicPr>
          <p:nvPr/>
        </p:nvPicPr>
        <p:blipFill>
          <a:blip r:embed="rId10"/>
          <a:stretch>
            <a:fillRect/>
          </a:stretch>
        </p:blipFill>
        <p:spPr>
          <a:xfrm>
            <a:off x="8722201" y="5216765"/>
            <a:ext cx="2652754" cy="1274870"/>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3325961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AFDC46-E760-1B5F-B7EB-19598ECAD2F7}"/>
              </a:ext>
            </a:extLst>
          </p:cNvPr>
          <p:cNvSpPr>
            <a:spLocks noGrp="1"/>
          </p:cNvSpPr>
          <p:nvPr>
            <p:ph type="title"/>
          </p:nvPr>
        </p:nvSpPr>
        <p:spPr>
          <a:xfrm>
            <a:off x="1628300" y="528917"/>
            <a:ext cx="9590684" cy="1057835"/>
          </a:xfrm>
        </p:spPr>
        <p:txBody>
          <a:bodyPr>
            <a:normAutofit fontScale="90000"/>
          </a:bodyPr>
          <a:lstStyle/>
          <a:p>
            <a:pPr algn="ctr"/>
            <a:r>
              <a:rPr lang="en-US" dirty="0">
                <a:solidFill>
                  <a:srgbClr val="0070C0"/>
                </a:solidFill>
                <a:latin typeface="Times New Roman" panose="02020603050405020304" pitchFamily="18" charset="0"/>
                <a:cs typeface="Times New Roman" panose="02020603050405020304" pitchFamily="18" charset="0"/>
              </a:rPr>
              <a:t>Heart:-"Prioritizing Heart Health: Your Path to Wellness"</a:t>
            </a:r>
            <a:endParaRPr lang="en-AU" dirty="0">
              <a:solidFill>
                <a:srgbClr val="0070C0"/>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C11CCA86-E365-A255-7A3B-184EC4D7848F}"/>
              </a:ext>
            </a:extLst>
          </p:cNvPr>
          <p:cNvSpPr>
            <a:spLocks noGrp="1"/>
          </p:cNvSpPr>
          <p:nvPr>
            <p:ph idx="1"/>
          </p:nvPr>
        </p:nvSpPr>
        <p:spPr>
          <a:xfrm>
            <a:off x="770963" y="1430866"/>
            <a:ext cx="6408769" cy="4898217"/>
          </a:xfrm>
        </p:spPr>
        <p:txBody>
          <a:bodyPr anchor="ctr">
            <a:normAutofit fontScale="25000" lnSpcReduction="20000"/>
          </a:bodyPr>
          <a:lstStyle/>
          <a:p>
            <a:pPr marL="0" indent="0">
              <a:buNone/>
            </a:pPr>
            <a:endParaRPr lang="en-US" sz="2800" dirty="0">
              <a:solidFill>
                <a:schemeClr val="tx1"/>
              </a:solidFill>
              <a:latin typeface="Söhne"/>
            </a:endParaRPr>
          </a:p>
          <a:p>
            <a:r>
              <a:rPr lang="en-US" sz="4800" b="0" i="0" dirty="0">
                <a:solidFill>
                  <a:schemeClr val="tx1"/>
                </a:solidFill>
                <a:effectLst/>
                <a:latin typeface="Times New Roman" panose="02020603050405020304" pitchFamily="18" charset="0"/>
                <a:cs typeface="Times New Roman" panose="02020603050405020304" pitchFamily="18" charset="0"/>
              </a:rPr>
              <a:t>"Our project is a comprehensive machine learning endeavor focused on predicting heart disease. We embark on this journey by meticulously preparing our data, uncovering insights through thoughtful exploration and compelling visualization. With the power of </a:t>
            </a:r>
            <a:r>
              <a:rPr lang="en-US" sz="4800" b="0" i="0" dirty="0" err="1">
                <a:solidFill>
                  <a:schemeClr val="tx1"/>
                </a:solidFill>
                <a:effectLst/>
                <a:latin typeface="Times New Roman" panose="02020603050405020304" pitchFamily="18" charset="0"/>
                <a:cs typeface="Times New Roman" panose="02020603050405020304" pitchFamily="18" charset="0"/>
              </a:rPr>
              <a:t>Keras</a:t>
            </a:r>
            <a:r>
              <a:rPr lang="en-US" sz="4800" b="0" i="0" dirty="0">
                <a:solidFill>
                  <a:schemeClr val="tx1"/>
                </a:solidFill>
                <a:effectLst/>
                <a:latin typeface="Times New Roman" panose="02020603050405020304" pitchFamily="18" charset="0"/>
                <a:cs typeface="Times New Roman" panose="02020603050405020304" pitchFamily="18" charset="0"/>
              </a:rPr>
              <a:t>, we craft a neural network model designed to unveil patterns in the data. Our dataset is cleaned, and categorical variables are artfully transformed. We divide our data into training and testing sets, ensuring a well-balanced model. As we scale the data, our neural network takes shape, learning from the training data. In the end, we evaluate our model using a confusion matrix, showcasing its predictive prowess. We also illuminate the path for future predictions, demonstrating the importance of data standardization and model scaling. The result? A powerful tool for heart disease prediction, ready to make an impact.“</a:t>
            </a:r>
          </a:p>
          <a:p>
            <a:pPr marL="0" indent="0">
              <a:buNone/>
            </a:pPr>
            <a:r>
              <a:rPr lang="en-US" sz="4800" dirty="0">
                <a:solidFill>
                  <a:schemeClr val="tx1"/>
                </a:solidFill>
                <a:latin typeface="Times New Roman" panose="02020603050405020304" pitchFamily="18" charset="0"/>
                <a:cs typeface="Times New Roman" panose="02020603050405020304" pitchFamily="18" charset="0"/>
              </a:rPr>
              <a:t>          </a:t>
            </a:r>
            <a:r>
              <a:rPr lang="en-US" sz="4800" b="1" i="0" dirty="0">
                <a:solidFill>
                  <a:schemeClr val="tx1"/>
                </a:solidFill>
                <a:effectLst/>
                <a:latin typeface="Times New Roman" panose="02020603050405020304" pitchFamily="18" charset="0"/>
                <a:cs typeface="Times New Roman" panose="02020603050405020304" pitchFamily="18" charset="0"/>
              </a:rPr>
              <a:t>Data Preprocessing and Exploration:</a:t>
            </a:r>
            <a:endParaRPr lang="en-US" sz="4800" b="0" i="0" dirty="0">
              <a:solidFill>
                <a:schemeClr val="tx1"/>
              </a:solidFill>
              <a:effectLst/>
              <a:latin typeface="Times New Roman" panose="02020603050405020304" pitchFamily="18" charset="0"/>
              <a:cs typeface="Times New Roman" panose="02020603050405020304" pitchFamily="18" charset="0"/>
            </a:endParaRPr>
          </a:p>
          <a:p>
            <a:pPr lvl="1">
              <a:buFont typeface="Arial" panose="020B0604020202020204" pitchFamily="34" charset="0"/>
              <a:buChar char="•"/>
            </a:pPr>
            <a:r>
              <a:rPr lang="en-US" sz="4800" b="0" i="0" dirty="0">
                <a:solidFill>
                  <a:schemeClr val="tx1"/>
                </a:solidFill>
                <a:effectLst/>
                <a:latin typeface="Times New Roman" panose="02020603050405020304" pitchFamily="18" charset="0"/>
                <a:cs typeface="Times New Roman" panose="02020603050405020304" pitchFamily="18" charset="0"/>
              </a:rPr>
              <a:t>Data is loaded and explored.</a:t>
            </a:r>
          </a:p>
          <a:p>
            <a:pPr lvl="1">
              <a:buFont typeface="Arial" panose="020B0604020202020204" pitchFamily="34" charset="0"/>
              <a:buChar char="•"/>
            </a:pPr>
            <a:r>
              <a:rPr lang="en-US" sz="4800" b="0" i="0" dirty="0">
                <a:solidFill>
                  <a:schemeClr val="tx1"/>
                </a:solidFill>
                <a:effectLst/>
                <a:latin typeface="Times New Roman" panose="02020603050405020304" pitchFamily="18" charset="0"/>
                <a:cs typeface="Times New Roman" panose="02020603050405020304" pitchFamily="18" charset="0"/>
              </a:rPr>
              <a:t>Missing values are checked and summary statistics are calculated.</a:t>
            </a:r>
          </a:p>
          <a:p>
            <a:pPr>
              <a:buFont typeface="Arial" panose="020B0604020202020204" pitchFamily="34" charset="0"/>
              <a:buChar char="•"/>
            </a:pPr>
            <a:r>
              <a:rPr lang="en-US" sz="4800" b="1" i="0" dirty="0">
                <a:solidFill>
                  <a:schemeClr val="tx1"/>
                </a:solidFill>
                <a:effectLst/>
                <a:latin typeface="Times New Roman" panose="02020603050405020304" pitchFamily="18" charset="0"/>
                <a:cs typeface="Times New Roman" panose="02020603050405020304" pitchFamily="18" charset="0"/>
              </a:rPr>
              <a:t>Correlation Analysis:</a:t>
            </a:r>
            <a:endParaRPr lang="en-US" sz="4800" b="0" i="0" dirty="0">
              <a:solidFill>
                <a:schemeClr val="tx1"/>
              </a:solidFill>
              <a:effectLst/>
              <a:latin typeface="Times New Roman" panose="02020603050405020304" pitchFamily="18" charset="0"/>
              <a:cs typeface="Times New Roman" panose="02020603050405020304" pitchFamily="18" charset="0"/>
            </a:endParaRPr>
          </a:p>
          <a:p>
            <a:pPr lvl="1">
              <a:buFont typeface="Arial" panose="020B0604020202020204" pitchFamily="34" charset="0"/>
              <a:buChar char="•"/>
            </a:pPr>
            <a:r>
              <a:rPr lang="en-US" sz="4800" b="0" i="0" dirty="0">
                <a:solidFill>
                  <a:schemeClr val="tx1"/>
                </a:solidFill>
                <a:effectLst/>
                <a:latin typeface="Times New Roman" panose="02020603050405020304" pitchFamily="18" charset="0"/>
                <a:cs typeface="Times New Roman" panose="02020603050405020304" pitchFamily="18" charset="0"/>
              </a:rPr>
              <a:t>Correlations between features are visualized using a heatmap.</a:t>
            </a:r>
          </a:p>
          <a:p>
            <a:pPr>
              <a:buFont typeface="Arial" panose="020B0604020202020204" pitchFamily="34" charset="0"/>
              <a:buChar char="•"/>
            </a:pPr>
            <a:r>
              <a:rPr lang="en-US" sz="4800" b="1" i="0" dirty="0">
                <a:solidFill>
                  <a:schemeClr val="tx1"/>
                </a:solidFill>
                <a:effectLst/>
                <a:latin typeface="Times New Roman" panose="02020603050405020304" pitchFamily="18" charset="0"/>
                <a:cs typeface="Times New Roman" panose="02020603050405020304" pitchFamily="18" charset="0"/>
              </a:rPr>
              <a:t>Data Visualization:</a:t>
            </a:r>
            <a:endParaRPr lang="en-US" sz="4800" b="0" i="0" dirty="0">
              <a:solidFill>
                <a:schemeClr val="tx1"/>
              </a:solidFill>
              <a:effectLst/>
              <a:latin typeface="Times New Roman" panose="02020603050405020304" pitchFamily="18" charset="0"/>
              <a:cs typeface="Times New Roman" panose="02020603050405020304" pitchFamily="18" charset="0"/>
            </a:endParaRPr>
          </a:p>
          <a:p>
            <a:pPr lvl="1">
              <a:buFont typeface="Arial" panose="020B0604020202020204" pitchFamily="34" charset="0"/>
              <a:buChar char="•"/>
            </a:pPr>
            <a:r>
              <a:rPr lang="en-US" sz="4800" b="0" i="0" dirty="0">
                <a:solidFill>
                  <a:schemeClr val="tx1"/>
                </a:solidFill>
                <a:effectLst/>
                <a:latin typeface="Times New Roman" panose="02020603050405020304" pitchFamily="18" charset="0"/>
                <a:cs typeface="Times New Roman" panose="02020603050405020304" pitchFamily="18" charset="0"/>
              </a:rPr>
              <a:t>Scatter plots and pair plots are used to examine relationships between features and heart disease.</a:t>
            </a:r>
          </a:p>
          <a:p>
            <a:pPr lvl="1">
              <a:buFont typeface="Arial" panose="020B0604020202020204" pitchFamily="34" charset="0"/>
              <a:buChar char="•"/>
            </a:pPr>
            <a:r>
              <a:rPr lang="en-US" sz="4800" b="0" i="0" dirty="0">
                <a:solidFill>
                  <a:schemeClr val="tx1"/>
                </a:solidFill>
                <a:effectLst/>
                <a:latin typeface="Times New Roman" panose="02020603050405020304" pitchFamily="18" charset="0"/>
                <a:cs typeface="Times New Roman" panose="02020603050405020304" pitchFamily="18" charset="0"/>
              </a:rPr>
              <a:t>A box plot shows age distributions based on heart disease status.</a:t>
            </a:r>
          </a:p>
          <a:p>
            <a:pPr>
              <a:buFont typeface="Arial" panose="020B0604020202020204" pitchFamily="34" charset="0"/>
              <a:buChar char="•"/>
            </a:pPr>
            <a:r>
              <a:rPr lang="en-US" sz="4800" b="1" i="0" dirty="0">
                <a:solidFill>
                  <a:schemeClr val="tx1"/>
                </a:solidFill>
                <a:effectLst/>
                <a:latin typeface="Times New Roman" panose="02020603050405020304" pitchFamily="18" charset="0"/>
                <a:cs typeface="Times New Roman" panose="02020603050405020304" pitchFamily="18" charset="0"/>
              </a:rPr>
              <a:t>Model Building and Training:</a:t>
            </a:r>
            <a:endParaRPr lang="en-US" sz="4800" b="0" i="0" dirty="0">
              <a:solidFill>
                <a:schemeClr val="tx1"/>
              </a:solidFill>
              <a:effectLst/>
              <a:latin typeface="Times New Roman" panose="02020603050405020304" pitchFamily="18" charset="0"/>
              <a:cs typeface="Times New Roman" panose="02020603050405020304" pitchFamily="18" charset="0"/>
            </a:endParaRPr>
          </a:p>
          <a:p>
            <a:pPr lvl="1">
              <a:buFont typeface="Arial" panose="020B0604020202020204" pitchFamily="34" charset="0"/>
              <a:buChar char="•"/>
            </a:pPr>
            <a:r>
              <a:rPr lang="en-US" sz="4800" b="0" i="0" dirty="0">
                <a:solidFill>
                  <a:schemeClr val="tx1"/>
                </a:solidFill>
                <a:effectLst/>
                <a:latin typeface="Times New Roman" panose="02020603050405020304" pitchFamily="18" charset="0"/>
                <a:cs typeface="Times New Roman" panose="02020603050405020304" pitchFamily="18" charset="0"/>
              </a:rPr>
              <a:t>A neural network model is constructed and trained.</a:t>
            </a:r>
          </a:p>
          <a:p>
            <a:pPr>
              <a:buFont typeface="Arial" panose="020B0604020202020204" pitchFamily="34" charset="0"/>
              <a:buChar char="•"/>
            </a:pPr>
            <a:r>
              <a:rPr lang="en-US" sz="4800" b="1" i="0" dirty="0">
                <a:solidFill>
                  <a:schemeClr val="tx1"/>
                </a:solidFill>
                <a:effectLst/>
                <a:latin typeface="Times New Roman" panose="02020603050405020304" pitchFamily="18" charset="0"/>
                <a:cs typeface="Times New Roman" panose="02020603050405020304" pitchFamily="18" charset="0"/>
              </a:rPr>
              <a:t>Model Evaluation and Deployment:</a:t>
            </a:r>
            <a:endParaRPr lang="en-US" sz="4800" b="0" i="0" dirty="0">
              <a:solidFill>
                <a:schemeClr val="tx1"/>
              </a:solidFill>
              <a:effectLst/>
              <a:latin typeface="Times New Roman" panose="02020603050405020304" pitchFamily="18" charset="0"/>
              <a:cs typeface="Times New Roman" panose="02020603050405020304" pitchFamily="18" charset="0"/>
            </a:endParaRPr>
          </a:p>
          <a:p>
            <a:pPr lvl="1">
              <a:buFont typeface="Arial" panose="020B0604020202020204" pitchFamily="34" charset="0"/>
              <a:buChar char="•"/>
            </a:pPr>
            <a:r>
              <a:rPr lang="en-US" sz="4800" b="0" i="0" dirty="0">
                <a:solidFill>
                  <a:schemeClr val="tx1"/>
                </a:solidFill>
                <a:effectLst/>
                <a:latin typeface="Times New Roman" panose="02020603050405020304" pitchFamily="18" charset="0"/>
                <a:cs typeface="Times New Roman" panose="02020603050405020304" pitchFamily="18" charset="0"/>
              </a:rPr>
              <a:t>The model is evaluated with a confusion matrix.</a:t>
            </a:r>
          </a:p>
          <a:p>
            <a:pPr lvl="1">
              <a:buFont typeface="Arial" panose="020B0604020202020204" pitchFamily="34" charset="0"/>
              <a:buChar char="•"/>
            </a:pPr>
            <a:r>
              <a:rPr lang="en-US" sz="4800" b="0" i="0" dirty="0">
                <a:solidFill>
                  <a:schemeClr val="tx1"/>
                </a:solidFill>
                <a:effectLst/>
                <a:latin typeface="Times New Roman" panose="02020603050405020304" pitchFamily="18" charset="0"/>
                <a:cs typeface="Times New Roman" panose="02020603050405020304" pitchFamily="18" charset="0"/>
              </a:rPr>
              <a:t>The trained model and scaler are saved for future predictions.</a:t>
            </a:r>
          </a:p>
          <a:p>
            <a:endParaRPr lang="en-AU" dirty="0">
              <a:solidFill>
                <a:schemeClr val="tx1"/>
              </a:solidFill>
            </a:endParaRPr>
          </a:p>
        </p:txBody>
      </p:sp>
      <p:pic>
        <p:nvPicPr>
          <p:cNvPr id="4" name="Picture 3" descr="A red heart with a heartbeat line&#10;&#10;Description automatically generated">
            <a:extLst>
              <a:ext uri="{FF2B5EF4-FFF2-40B4-BE49-F238E27FC236}">
                <a16:creationId xmlns:a16="http://schemas.microsoft.com/office/drawing/2014/main" id="{2BA7C90A-7409-541D-E174-DA6EB348D196}"/>
              </a:ext>
            </a:extLst>
          </p:cNvPr>
          <p:cNvPicPr>
            <a:picLocks noGrp="1" noChangeAspect="1"/>
          </p:cNvPicPr>
          <p:nvPr/>
        </p:nvPicPr>
        <p:blipFill>
          <a:blip r:embed="rId2"/>
          <a:srcRect t="8582" b="8582"/>
          <a:stretch>
            <a:fillRect/>
          </a:stretch>
        </p:blipFill>
        <p:spPr>
          <a:xfrm>
            <a:off x="7359161" y="1057834"/>
            <a:ext cx="4163158" cy="2922493"/>
          </a:xfrm>
          <a:prstGeom prst="rect">
            <a:avLst/>
          </a:prstGeom>
          <a:solidFill>
            <a:schemeClr val="accent2"/>
          </a:solidFill>
          <a:effectLst>
            <a:outerShdw blurRad="50800" dist="38100" dir="5400000" algn="t" rotWithShape="0">
              <a:prstClr val="black">
                <a:alpha val="40000"/>
              </a:prstClr>
            </a:outerShdw>
            <a:reflection blurRad="6350" stA="50000" endA="300" endPos="55000" dir="5400000" sy="-100000" algn="bl" rotWithShape="0"/>
          </a:effectLst>
        </p:spPr>
      </p:pic>
    </p:spTree>
    <p:extLst>
      <p:ext uri="{BB962C8B-B14F-4D97-AF65-F5344CB8AC3E}">
        <p14:creationId xmlns:p14="http://schemas.microsoft.com/office/powerpoint/2010/main" val="3933882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6CB7D9-842D-EB2A-610F-275DD318C366}"/>
              </a:ext>
            </a:extLst>
          </p:cNvPr>
          <p:cNvSpPr>
            <a:spLocks noGrp="1"/>
          </p:cNvSpPr>
          <p:nvPr>
            <p:ph type="title"/>
          </p:nvPr>
        </p:nvSpPr>
        <p:spPr>
          <a:xfrm>
            <a:off x="1585731" y="575050"/>
            <a:ext cx="3483123" cy="756598"/>
          </a:xfrm>
        </p:spPr>
        <p:txBody>
          <a:bodyPr>
            <a:normAutofit/>
          </a:bodyPr>
          <a:lstStyle/>
          <a:p>
            <a:pPr algn="ctr"/>
            <a:r>
              <a:rPr lang="en-AU" sz="3200" dirty="0">
                <a:solidFill>
                  <a:srgbClr val="0070C0"/>
                </a:solidFill>
                <a:latin typeface="Times New Roman" panose="02020603050405020304" pitchFamily="18" charset="0"/>
                <a:cs typeface="Times New Roman" panose="02020603050405020304" pitchFamily="18" charset="0"/>
              </a:rPr>
              <a:t>Heart Model Report</a:t>
            </a:r>
          </a:p>
        </p:txBody>
      </p:sp>
      <p:pic>
        <p:nvPicPr>
          <p:cNvPr id="4" name="Content Placeholder 3">
            <a:extLst>
              <a:ext uri="{FF2B5EF4-FFF2-40B4-BE49-F238E27FC236}">
                <a16:creationId xmlns:a16="http://schemas.microsoft.com/office/drawing/2014/main" id="{D2A0B1FF-802E-BBB6-BBFD-0279EFF01615}"/>
              </a:ext>
            </a:extLst>
          </p:cNvPr>
          <p:cNvPicPr>
            <a:picLocks noGrp="1" noChangeAspect="1"/>
          </p:cNvPicPr>
          <p:nvPr>
            <p:ph idx="1"/>
          </p:nvPr>
        </p:nvPicPr>
        <p:blipFill>
          <a:blip r:embed="rId2"/>
          <a:stretch>
            <a:fillRect/>
          </a:stretch>
        </p:blipFill>
        <p:spPr>
          <a:xfrm>
            <a:off x="1410623" y="1429474"/>
            <a:ext cx="7918572" cy="2889242"/>
          </a:xfrm>
          <a:prstGeom prst="rect">
            <a:avLst/>
          </a:prstGeom>
          <a:effectLst>
            <a:outerShdw blurRad="50800" dist="38100" dir="5400000" algn="t" rotWithShape="0">
              <a:prstClr val="black">
                <a:alpha val="40000"/>
              </a:prstClr>
            </a:outerShdw>
          </a:effectLst>
        </p:spPr>
      </p:pic>
      <p:pic>
        <p:nvPicPr>
          <p:cNvPr id="5" name="Picture 4">
            <a:extLst>
              <a:ext uri="{FF2B5EF4-FFF2-40B4-BE49-F238E27FC236}">
                <a16:creationId xmlns:a16="http://schemas.microsoft.com/office/drawing/2014/main" id="{E624A972-DCE3-800B-4E5C-3CB76B71A70F}"/>
              </a:ext>
            </a:extLst>
          </p:cNvPr>
          <p:cNvPicPr>
            <a:picLocks noChangeAspect="1"/>
          </p:cNvPicPr>
          <p:nvPr/>
        </p:nvPicPr>
        <p:blipFill>
          <a:blip r:embed="rId3"/>
          <a:stretch>
            <a:fillRect/>
          </a:stretch>
        </p:blipFill>
        <p:spPr>
          <a:xfrm>
            <a:off x="6713315" y="5139159"/>
            <a:ext cx="4653023" cy="1475341"/>
          </a:xfrm>
          <a:prstGeom prst="rect">
            <a:avLst/>
          </a:prstGeom>
          <a:effectLst>
            <a:outerShdw blurRad="50800" dist="38100" dir="5400000" algn="t" rotWithShape="0">
              <a:prstClr val="black">
                <a:alpha val="40000"/>
              </a:prstClr>
            </a:outerShdw>
          </a:effectLst>
        </p:spPr>
      </p:pic>
      <p:pic>
        <p:nvPicPr>
          <p:cNvPr id="3" name="Picture 2">
            <a:extLst>
              <a:ext uri="{FF2B5EF4-FFF2-40B4-BE49-F238E27FC236}">
                <a16:creationId xmlns:a16="http://schemas.microsoft.com/office/drawing/2014/main" id="{464D37D1-AC72-7E31-6918-E14D8A3591EC}"/>
              </a:ext>
            </a:extLst>
          </p:cNvPr>
          <p:cNvPicPr>
            <a:picLocks noChangeAspect="1"/>
          </p:cNvPicPr>
          <p:nvPr/>
        </p:nvPicPr>
        <p:blipFill>
          <a:blip r:embed="rId4"/>
          <a:stretch>
            <a:fillRect/>
          </a:stretch>
        </p:blipFill>
        <p:spPr>
          <a:xfrm>
            <a:off x="1410623" y="5139159"/>
            <a:ext cx="4600709" cy="1475341"/>
          </a:xfrm>
          <a:prstGeom prst="rect">
            <a:avLst/>
          </a:prstGeom>
          <a:effectLst>
            <a:outerShdw blurRad="50800" dist="38100" dir="5400000" algn="t" rotWithShape="0">
              <a:prstClr val="black">
                <a:alpha val="40000"/>
              </a:prstClr>
            </a:outerShdw>
          </a:effectLst>
        </p:spPr>
      </p:pic>
      <p:sp>
        <p:nvSpPr>
          <p:cNvPr id="7" name="TextBox 6">
            <a:extLst>
              <a:ext uri="{FF2B5EF4-FFF2-40B4-BE49-F238E27FC236}">
                <a16:creationId xmlns:a16="http://schemas.microsoft.com/office/drawing/2014/main" id="{2DBDCFA5-E8AD-251E-8209-B87AB57EC04E}"/>
              </a:ext>
            </a:extLst>
          </p:cNvPr>
          <p:cNvSpPr txBox="1"/>
          <p:nvPr/>
        </p:nvSpPr>
        <p:spPr>
          <a:xfrm>
            <a:off x="3592414" y="1010542"/>
            <a:ext cx="2849956" cy="369332"/>
          </a:xfrm>
          <a:prstGeom prst="rect">
            <a:avLst/>
          </a:prstGeom>
          <a:noFill/>
        </p:spPr>
        <p:txBody>
          <a:bodyPr wrap="square">
            <a:spAutoFit/>
          </a:bodyPr>
          <a:lstStyle/>
          <a:p>
            <a:pPr algn="ctr"/>
            <a:r>
              <a:rPr lang="en-AU" dirty="0">
                <a:latin typeface="Söhne"/>
              </a:rPr>
              <a:t>Heart model </a:t>
            </a:r>
          </a:p>
        </p:txBody>
      </p:sp>
      <p:sp>
        <p:nvSpPr>
          <p:cNvPr id="9" name="TextBox 8">
            <a:extLst>
              <a:ext uri="{FF2B5EF4-FFF2-40B4-BE49-F238E27FC236}">
                <a16:creationId xmlns:a16="http://schemas.microsoft.com/office/drawing/2014/main" id="{B95DD688-F852-7968-8B84-99BCD8EF4AD1}"/>
              </a:ext>
            </a:extLst>
          </p:cNvPr>
          <p:cNvSpPr txBox="1"/>
          <p:nvPr/>
        </p:nvSpPr>
        <p:spPr>
          <a:xfrm>
            <a:off x="-84668" y="4574174"/>
            <a:ext cx="6096000" cy="369332"/>
          </a:xfrm>
          <a:prstGeom prst="rect">
            <a:avLst/>
          </a:prstGeom>
          <a:noFill/>
        </p:spPr>
        <p:txBody>
          <a:bodyPr wrap="square">
            <a:spAutoFit/>
          </a:bodyPr>
          <a:lstStyle/>
          <a:p>
            <a:pPr algn="ctr"/>
            <a:r>
              <a:rPr lang="en-AU" dirty="0">
                <a:latin typeface="Söhne"/>
              </a:rPr>
              <a:t>Heart model classification report</a:t>
            </a:r>
          </a:p>
        </p:txBody>
      </p:sp>
      <p:sp>
        <p:nvSpPr>
          <p:cNvPr id="11" name="TextBox 10">
            <a:extLst>
              <a:ext uri="{FF2B5EF4-FFF2-40B4-BE49-F238E27FC236}">
                <a16:creationId xmlns:a16="http://schemas.microsoft.com/office/drawing/2014/main" id="{351FD3B3-ED81-9696-711A-6472C3757BC8}"/>
              </a:ext>
            </a:extLst>
          </p:cNvPr>
          <p:cNvSpPr txBox="1"/>
          <p:nvPr/>
        </p:nvSpPr>
        <p:spPr>
          <a:xfrm>
            <a:off x="7651616" y="4649427"/>
            <a:ext cx="3045424" cy="369332"/>
          </a:xfrm>
          <a:prstGeom prst="rect">
            <a:avLst/>
          </a:prstGeom>
          <a:noFill/>
        </p:spPr>
        <p:txBody>
          <a:bodyPr wrap="square">
            <a:spAutoFit/>
          </a:bodyPr>
          <a:lstStyle/>
          <a:p>
            <a:pPr algn="ctr"/>
            <a:r>
              <a:rPr lang="en-AU" dirty="0">
                <a:latin typeface="Söhne"/>
              </a:rPr>
              <a:t>Heart model  Accuracy </a:t>
            </a:r>
          </a:p>
        </p:txBody>
      </p:sp>
    </p:spTree>
    <p:extLst>
      <p:ext uri="{BB962C8B-B14F-4D97-AF65-F5344CB8AC3E}">
        <p14:creationId xmlns:p14="http://schemas.microsoft.com/office/powerpoint/2010/main" val="3306581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AFDC46-E760-1B5F-B7EB-19598ECAD2F7}"/>
              </a:ext>
            </a:extLst>
          </p:cNvPr>
          <p:cNvSpPr>
            <a:spLocks noGrp="1"/>
          </p:cNvSpPr>
          <p:nvPr>
            <p:ph type="title"/>
          </p:nvPr>
        </p:nvSpPr>
        <p:spPr>
          <a:xfrm>
            <a:off x="1458936" y="601921"/>
            <a:ext cx="9848888" cy="627530"/>
          </a:xfrm>
        </p:spPr>
        <p:txBody>
          <a:bodyPr vert="horz" lIns="91440" tIns="45720" rIns="91440" bIns="45720" rtlCol="0" anchor="b">
            <a:normAutofit/>
          </a:bodyPr>
          <a:lstStyle/>
          <a:p>
            <a:pPr algn="ctr"/>
            <a:r>
              <a:rPr lang="en-US" sz="3200" dirty="0">
                <a:solidFill>
                  <a:srgbClr val="0070C0"/>
                </a:solidFill>
                <a:latin typeface="Times New Roman" panose="02020603050405020304" pitchFamily="18" charset="0"/>
                <a:cs typeface="Times New Roman" panose="02020603050405020304" pitchFamily="18" charset="0"/>
              </a:rPr>
              <a:t>Liver:-"Understanding the Liver: Your Body's Vital Organ"</a:t>
            </a:r>
          </a:p>
        </p:txBody>
      </p:sp>
      <p:sp>
        <p:nvSpPr>
          <p:cNvPr id="3" name="Content Placeholder 2">
            <a:extLst>
              <a:ext uri="{FF2B5EF4-FFF2-40B4-BE49-F238E27FC236}">
                <a16:creationId xmlns:a16="http://schemas.microsoft.com/office/drawing/2014/main" id="{C11CCA86-E365-A255-7A3B-184EC4D7848F}"/>
              </a:ext>
            </a:extLst>
          </p:cNvPr>
          <p:cNvSpPr>
            <a:spLocks noGrp="1"/>
          </p:cNvSpPr>
          <p:nvPr>
            <p:ph idx="1"/>
          </p:nvPr>
        </p:nvSpPr>
        <p:spPr>
          <a:xfrm>
            <a:off x="965199" y="1177365"/>
            <a:ext cx="7078134" cy="5519767"/>
          </a:xfrm>
        </p:spPr>
        <p:txBody>
          <a:bodyPr vert="horz" lIns="91440" tIns="45720" rIns="91440" bIns="45720" rtlCol="0" anchor="t">
            <a:noAutofit/>
          </a:bodyPr>
          <a:lstStyle/>
          <a:p>
            <a:pPr algn="just">
              <a:lnSpc>
                <a:spcPct val="80000"/>
              </a:lnSpc>
            </a:pPr>
            <a:r>
              <a:rPr lang="en-US" sz="1200" dirty="0">
                <a:solidFill>
                  <a:schemeClr val="tx1"/>
                </a:solidFill>
                <a:latin typeface="Söhne"/>
              </a:rPr>
              <a:t>Liver disease prediction model using a liver dataset. It commences with meticulous data exploration, addressing missing values, and encoding categorical features for model readiness. Engaging visualizations offer insights into the data's intricacies. A correlation heatmap highlights relationships between age and bilirubin levels. The dataset is thoughtfully divided into training and testing sets, followed by feature scaling for consistent data treatment. A neural network model is crafted using TensorFlow's </a:t>
            </a:r>
            <a:r>
              <a:rPr lang="en-US" sz="1200" dirty="0" err="1">
                <a:solidFill>
                  <a:schemeClr val="tx1"/>
                </a:solidFill>
                <a:latin typeface="Söhne"/>
              </a:rPr>
              <a:t>Keras</a:t>
            </a:r>
            <a:r>
              <a:rPr lang="en-US" sz="1200" dirty="0">
                <a:solidFill>
                  <a:schemeClr val="tx1"/>
                </a:solidFill>
                <a:latin typeface="Söhne"/>
              </a:rPr>
              <a:t> API, featuring hidden layers with </a:t>
            </a:r>
            <a:r>
              <a:rPr lang="en-US" sz="1200" dirty="0" err="1">
                <a:solidFill>
                  <a:schemeClr val="tx1"/>
                </a:solidFill>
                <a:latin typeface="Söhne"/>
              </a:rPr>
              <a:t>ReLU</a:t>
            </a:r>
            <a:r>
              <a:rPr lang="en-US" sz="1200" dirty="0">
                <a:solidFill>
                  <a:schemeClr val="tx1"/>
                </a:solidFill>
                <a:latin typeface="Söhne"/>
              </a:rPr>
              <a:t> activation. Model performance is evaluated on the test set, emphasizing its predictive accuracy. This project underscores the significance of data preprocessing and neural network modeling for precise liver disease prediction.</a:t>
            </a:r>
          </a:p>
          <a:p>
            <a:pPr algn="l">
              <a:buFont typeface="+mj-lt"/>
              <a:buAutoNum type="arabicPeriod"/>
            </a:pPr>
            <a:r>
              <a:rPr lang="en-US" sz="1200" b="1" i="0" dirty="0">
                <a:solidFill>
                  <a:schemeClr val="tx1"/>
                </a:solidFill>
                <a:effectLst/>
                <a:latin typeface="Söhne"/>
              </a:rPr>
              <a:t>Data Acquisition and Inspection:</a:t>
            </a:r>
          </a:p>
          <a:p>
            <a:pPr marL="0" lvl="1" indent="0">
              <a:lnSpc>
                <a:spcPct val="80000"/>
              </a:lnSpc>
              <a:buNone/>
            </a:pPr>
            <a:r>
              <a:rPr lang="en-US" sz="1200" dirty="0">
                <a:solidFill>
                  <a:schemeClr val="tx1"/>
                </a:solidFill>
                <a:latin typeface="Söhne"/>
              </a:rPr>
              <a:t>          The project initiates with data acquisition, loading data from a liver dataset.</a:t>
            </a:r>
          </a:p>
          <a:p>
            <a:pPr marL="0" lvl="1" indent="0">
              <a:lnSpc>
                <a:spcPct val="80000"/>
              </a:lnSpc>
              <a:buNone/>
            </a:pPr>
            <a:r>
              <a:rPr lang="en-US" sz="1200" dirty="0">
                <a:solidFill>
                  <a:schemeClr val="tx1"/>
                </a:solidFill>
                <a:latin typeface="Söhne"/>
              </a:rPr>
              <a:t>          It includes an initial inspection of data, checking for missing values, and tail data exploration.</a:t>
            </a:r>
          </a:p>
          <a:p>
            <a:pPr algn="l">
              <a:buFont typeface="+mj-lt"/>
              <a:buAutoNum type="arabicPeriod"/>
            </a:pPr>
            <a:r>
              <a:rPr lang="en-US" sz="1200" b="1" i="0" dirty="0">
                <a:solidFill>
                  <a:schemeClr val="tx1"/>
                </a:solidFill>
                <a:effectLst/>
                <a:latin typeface="Söhne"/>
              </a:rPr>
              <a:t>Data Preprocessing and Encoding:</a:t>
            </a:r>
            <a:endParaRPr lang="en-US" sz="1200" b="0" i="0" dirty="0">
              <a:solidFill>
                <a:schemeClr val="tx1"/>
              </a:solidFill>
              <a:effectLst/>
              <a:latin typeface="Söhne"/>
            </a:endParaRPr>
          </a:p>
          <a:p>
            <a:pPr marL="0" lvl="1" indent="0" algn="just">
              <a:lnSpc>
                <a:spcPct val="80000"/>
              </a:lnSpc>
              <a:buNone/>
            </a:pPr>
            <a:r>
              <a:rPr lang="en-US" sz="1200" dirty="0">
                <a:solidFill>
                  <a:schemeClr val="tx1"/>
                </a:solidFill>
                <a:latin typeface="Söhne"/>
              </a:rPr>
              <a:t>          Missing data is addressed, and categorical variables like 'Gender of the patient' and 'Result' are one-hot        encoded for   model readiness.</a:t>
            </a:r>
          </a:p>
          <a:p>
            <a:pPr algn="l">
              <a:buFont typeface="+mj-lt"/>
              <a:buAutoNum type="arabicPeriod"/>
            </a:pPr>
            <a:r>
              <a:rPr lang="en-US" sz="1200" b="1" i="0" dirty="0">
                <a:solidFill>
                  <a:schemeClr val="tx1"/>
                </a:solidFill>
                <a:effectLst/>
                <a:latin typeface="Söhne"/>
              </a:rPr>
              <a:t>Insightful Data Visualization:</a:t>
            </a:r>
            <a:endParaRPr lang="en-US" sz="1200" b="0" i="0" dirty="0">
              <a:solidFill>
                <a:schemeClr val="tx1"/>
              </a:solidFill>
              <a:effectLst/>
              <a:latin typeface="Söhne"/>
            </a:endParaRPr>
          </a:p>
          <a:p>
            <a:pPr marL="0" lvl="1" indent="0">
              <a:lnSpc>
                <a:spcPct val="80000"/>
              </a:lnSpc>
              <a:buNone/>
            </a:pPr>
            <a:r>
              <a:rPr lang="en-US" sz="1200" dirty="0">
                <a:solidFill>
                  <a:schemeClr val="tx1"/>
                </a:solidFill>
                <a:latin typeface="Söhne"/>
              </a:rPr>
              <a:t>           Visualizations provide insights into data quality, featuring missing value visualizations and pie charts 	for gender distribution.</a:t>
            </a:r>
          </a:p>
          <a:p>
            <a:pPr marL="0" lvl="1" indent="0">
              <a:lnSpc>
                <a:spcPct val="80000"/>
              </a:lnSpc>
              <a:buNone/>
            </a:pPr>
            <a:r>
              <a:rPr lang="en-US" sz="1200" dirty="0">
                <a:solidFill>
                  <a:schemeClr val="tx1"/>
                </a:solidFill>
                <a:latin typeface="Söhne"/>
              </a:rPr>
              <a:t>           Histograms offer a deeper understanding of feature distributions concerning liver disease outcomes.</a:t>
            </a:r>
          </a:p>
          <a:p>
            <a:pPr algn="l">
              <a:buFont typeface="+mj-lt"/>
              <a:buAutoNum type="arabicPeriod"/>
            </a:pPr>
            <a:r>
              <a:rPr lang="en-US" sz="1200" b="1" i="0" dirty="0">
                <a:solidFill>
                  <a:schemeClr val="tx1"/>
                </a:solidFill>
                <a:effectLst/>
                <a:latin typeface="Söhne"/>
              </a:rPr>
              <a:t>Correlation Analysis:</a:t>
            </a:r>
            <a:endParaRPr lang="en-US" sz="1200" b="0" i="0" dirty="0">
              <a:solidFill>
                <a:schemeClr val="tx1"/>
              </a:solidFill>
              <a:effectLst/>
              <a:latin typeface="Söhne"/>
            </a:endParaRPr>
          </a:p>
          <a:p>
            <a:pPr marL="0" lvl="1" indent="0" algn="just">
              <a:lnSpc>
                <a:spcPct val="80000"/>
              </a:lnSpc>
              <a:buNone/>
            </a:pPr>
            <a:r>
              <a:rPr lang="en-US" sz="1200" dirty="0">
                <a:solidFill>
                  <a:schemeClr val="tx1"/>
                </a:solidFill>
                <a:latin typeface="Söhne"/>
              </a:rPr>
              <a:t>           A correlation heatmap explores the relationship between age and total bilirubin levels, unveiling    	potential connections.</a:t>
            </a:r>
          </a:p>
          <a:p>
            <a:pPr algn="l">
              <a:buFont typeface="+mj-lt"/>
              <a:buAutoNum type="arabicPeriod"/>
            </a:pPr>
            <a:r>
              <a:rPr lang="en-US" sz="1200" b="1" i="0" dirty="0">
                <a:solidFill>
                  <a:schemeClr val="tx1"/>
                </a:solidFill>
                <a:effectLst/>
                <a:latin typeface="Söhne"/>
              </a:rPr>
              <a:t>Model Development and Evaluation:</a:t>
            </a:r>
            <a:endParaRPr lang="en-US" sz="1200" b="0" i="0" dirty="0">
              <a:solidFill>
                <a:schemeClr val="tx1"/>
              </a:solidFill>
              <a:effectLst/>
              <a:latin typeface="Söhne"/>
            </a:endParaRPr>
          </a:p>
          <a:p>
            <a:pPr marL="0" lvl="1" indent="0">
              <a:lnSpc>
                <a:spcPct val="80000"/>
              </a:lnSpc>
              <a:buNone/>
            </a:pPr>
            <a:r>
              <a:rPr lang="en-US" sz="1200" dirty="0">
                <a:solidFill>
                  <a:schemeClr val="tx1"/>
                </a:solidFill>
                <a:latin typeface="Söhne"/>
              </a:rPr>
              <a:t>            A neural network model is created using TensorFlow's </a:t>
            </a:r>
            <a:r>
              <a:rPr lang="en-US" sz="1200" dirty="0" err="1">
                <a:solidFill>
                  <a:schemeClr val="tx1"/>
                </a:solidFill>
                <a:latin typeface="Söhne"/>
              </a:rPr>
              <a:t>Keras</a:t>
            </a:r>
            <a:r>
              <a:rPr lang="en-US" sz="1200" dirty="0">
                <a:solidFill>
                  <a:schemeClr val="tx1"/>
                </a:solidFill>
                <a:latin typeface="Söhne"/>
              </a:rPr>
              <a:t> API with hidden layers featuring </a:t>
            </a:r>
            <a:r>
              <a:rPr lang="en-US" sz="1200" dirty="0" err="1">
                <a:solidFill>
                  <a:schemeClr val="tx1"/>
                </a:solidFill>
                <a:latin typeface="Söhne"/>
              </a:rPr>
              <a:t>ReLU</a:t>
            </a:r>
            <a:r>
              <a:rPr lang="en-US" sz="1200" dirty="0">
                <a:solidFill>
                  <a:schemeClr val="tx1"/>
                </a:solidFill>
                <a:latin typeface="Söhne"/>
              </a:rPr>
              <a:t> 	activation functions.</a:t>
            </a:r>
          </a:p>
          <a:p>
            <a:pPr marL="0" lvl="1" indent="0">
              <a:lnSpc>
                <a:spcPct val="80000"/>
              </a:lnSpc>
              <a:buNone/>
            </a:pPr>
            <a:r>
              <a:rPr lang="en-US" sz="1200" dirty="0">
                <a:solidFill>
                  <a:schemeClr val="tx1"/>
                </a:solidFill>
                <a:latin typeface="Söhne"/>
              </a:rPr>
              <a:t>              The model is compiled and evaluated for its predictive accuracy on the test dataset.</a:t>
            </a:r>
          </a:p>
          <a:p>
            <a:endParaRPr lang="en-US" sz="1200" b="0" i="0" dirty="0">
              <a:solidFill>
                <a:schemeClr val="tx1"/>
              </a:solidFill>
              <a:effectLst/>
              <a:latin typeface="Arial Narrow" panose="020B0606020202030204" pitchFamily="34" charset="0"/>
            </a:endParaRPr>
          </a:p>
          <a:p>
            <a:endParaRPr lang="en-US" sz="1200" b="0" dirty="0">
              <a:solidFill>
                <a:schemeClr val="tx1"/>
              </a:solidFill>
              <a:effectLst/>
              <a:latin typeface="Arial Narrow" panose="020B0606020202030204" pitchFamily="34" charset="0"/>
            </a:endParaRPr>
          </a:p>
        </p:txBody>
      </p:sp>
      <p:pic>
        <p:nvPicPr>
          <p:cNvPr id="4" name="Picture 3" descr="Hands holding a liver and liver&#10;&#10;Description automatically generated">
            <a:extLst>
              <a:ext uri="{FF2B5EF4-FFF2-40B4-BE49-F238E27FC236}">
                <a16:creationId xmlns:a16="http://schemas.microsoft.com/office/drawing/2014/main" id="{D2D05C50-F69A-B5C1-3DE6-FEF191A04578}"/>
              </a:ext>
            </a:extLst>
          </p:cNvPr>
          <p:cNvPicPr>
            <a:picLocks noGrp="1" noChangeAspect="1"/>
          </p:cNvPicPr>
          <p:nvPr/>
        </p:nvPicPr>
        <p:blipFill rotWithShape="1">
          <a:blip r:embed="rId2"/>
          <a:srcRect l="19100" r="19100"/>
          <a:stretch/>
        </p:blipFill>
        <p:spPr>
          <a:xfrm>
            <a:off x="8161865" y="2175934"/>
            <a:ext cx="3302001" cy="3658267"/>
          </a:xfrm>
          <a:prstGeom prst="rect">
            <a:avLst/>
          </a:prstGeom>
          <a:noFill/>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903661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6CB7D9-842D-EB2A-610F-275DD318C366}"/>
              </a:ext>
            </a:extLst>
          </p:cNvPr>
          <p:cNvSpPr>
            <a:spLocks noGrp="1"/>
          </p:cNvSpPr>
          <p:nvPr>
            <p:ph type="title"/>
          </p:nvPr>
        </p:nvSpPr>
        <p:spPr>
          <a:xfrm>
            <a:off x="1660037" y="590845"/>
            <a:ext cx="3302984" cy="688223"/>
          </a:xfrm>
        </p:spPr>
        <p:txBody>
          <a:bodyPr>
            <a:normAutofit/>
          </a:bodyPr>
          <a:lstStyle/>
          <a:p>
            <a:pPr algn="ctr"/>
            <a:r>
              <a:rPr lang="en-AU" sz="3200" dirty="0">
                <a:solidFill>
                  <a:srgbClr val="0070C0"/>
                </a:solidFill>
                <a:latin typeface="Times New Roman" panose="02020603050405020304" pitchFamily="18" charset="0"/>
                <a:cs typeface="Times New Roman" panose="02020603050405020304" pitchFamily="18" charset="0"/>
              </a:rPr>
              <a:t>Liver model report</a:t>
            </a:r>
          </a:p>
        </p:txBody>
      </p:sp>
      <p:pic>
        <p:nvPicPr>
          <p:cNvPr id="6" name="Content Placeholder 5">
            <a:extLst>
              <a:ext uri="{FF2B5EF4-FFF2-40B4-BE49-F238E27FC236}">
                <a16:creationId xmlns:a16="http://schemas.microsoft.com/office/drawing/2014/main" id="{1F77529E-DF23-9BAD-0A53-D0B2899D42D5}"/>
              </a:ext>
            </a:extLst>
          </p:cNvPr>
          <p:cNvPicPr>
            <a:picLocks noGrp="1" noChangeAspect="1"/>
          </p:cNvPicPr>
          <p:nvPr>
            <p:ph idx="1"/>
          </p:nvPr>
        </p:nvPicPr>
        <p:blipFill>
          <a:blip r:embed="rId2"/>
          <a:stretch>
            <a:fillRect/>
          </a:stretch>
        </p:blipFill>
        <p:spPr>
          <a:xfrm>
            <a:off x="1956122" y="1557177"/>
            <a:ext cx="7743462" cy="2600723"/>
          </a:xfrm>
          <a:effectLst>
            <a:outerShdw blurRad="50800" dist="38100" dir="5400000" algn="t" rotWithShape="0">
              <a:prstClr val="black">
                <a:alpha val="40000"/>
              </a:prstClr>
            </a:outerShdw>
          </a:effectLst>
        </p:spPr>
      </p:pic>
      <p:pic>
        <p:nvPicPr>
          <p:cNvPr id="8" name="Picture 7">
            <a:extLst>
              <a:ext uri="{FF2B5EF4-FFF2-40B4-BE49-F238E27FC236}">
                <a16:creationId xmlns:a16="http://schemas.microsoft.com/office/drawing/2014/main" id="{2AABE4C7-41B5-8F73-6182-DFC5B6C92D1D}"/>
              </a:ext>
            </a:extLst>
          </p:cNvPr>
          <p:cNvPicPr>
            <a:picLocks noChangeAspect="1"/>
          </p:cNvPicPr>
          <p:nvPr/>
        </p:nvPicPr>
        <p:blipFill>
          <a:blip r:embed="rId3"/>
          <a:stretch>
            <a:fillRect/>
          </a:stretch>
        </p:blipFill>
        <p:spPr>
          <a:xfrm>
            <a:off x="6776977" y="4780120"/>
            <a:ext cx="4757195" cy="1632255"/>
          </a:xfrm>
          <a:prstGeom prst="rect">
            <a:avLst/>
          </a:prstGeom>
          <a:effectLst>
            <a:outerShdw blurRad="50800" dist="38100" dir="5400000" algn="t" rotWithShape="0">
              <a:prstClr val="black">
                <a:alpha val="40000"/>
              </a:prstClr>
            </a:outerShdw>
          </a:effectLst>
        </p:spPr>
      </p:pic>
      <p:pic>
        <p:nvPicPr>
          <p:cNvPr id="12" name="Picture 11">
            <a:extLst>
              <a:ext uri="{FF2B5EF4-FFF2-40B4-BE49-F238E27FC236}">
                <a16:creationId xmlns:a16="http://schemas.microsoft.com/office/drawing/2014/main" id="{07A182B1-3EFC-2E63-347F-07485AF805BA}"/>
              </a:ext>
            </a:extLst>
          </p:cNvPr>
          <p:cNvPicPr>
            <a:picLocks noChangeAspect="1"/>
          </p:cNvPicPr>
          <p:nvPr/>
        </p:nvPicPr>
        <p:blipFill>
          <a:blip r:embed="rId4"/>
          <a:stretch>
            <a:fillRect/>
          </a:stretch>
        </p:blipFill>
        <p:spPr>
          <a:xfrm>
            <a:off x="1737791" y="4780120"/>
            <a:ext cx="4286832" cy="1640036"/>
          </a:xfrm>
          <a:prstGeom prst="rect">
            <a:avLst/>
          </a:prstGeom>
          <a:effectLst>
            <a:outerShdw blurRad="50800" dist="38100" dir="5400000" algn="t" rotWithShape="0">
              <a:prstClr val="black">
                <a:alpha val="40000"/>
              </a:prstClr>
            </a:outerShdw>
          </a:effectLst>
        </p:spPr>
      </p:pic>
      <p:sp>
        <p:nvSpPr>
          <p:cNvPr id="3" name="TextBox 2">
            <a:extLst>
              <a:ext uri="{FF2B5EF4-FFF2-40B4-BE49-F238E27FC236}">
                <a16:creationId xmlns:a16="http://schemas.microsoft.com/office/drawing/2014/main" id="{D8A14647-85B1-8B04-CB12-5B3792260746}"/>
              </a:ext>
            </a:extLst>
          </p:cNvPr>
          <p:cNvSpPr txBox="1"/>
          <p:nvPr/>
        </p:nvSpPr>
        <p:spPr>
          <a:xfrm>
            <a:off x="4754098" y="1132773"/>
            <a:ext cx="2849956" cy="369332"/>
          </a:xfrm>
          <a:prstGeom prst="rect">
            <a:avLst/>
          </a:prstGeom>
          <a:noFill/>
        </p:spPr>
        <p:txBody>
          <a:bodyPr wrap="square">
            <a:spAutoFit/>
          </a:bodyPr>
          <a:lstStyle/>
          <a:p>
            <a:pPr algn="ctr"/>
            <a:r>
              <a:rPr lang="en-AU" dirty="0">
                <a:latin typeface="Söhne"/>
              </a:rPr>
              <a:t>Liver model </a:t>
            </a:r>
          </a:p>
        </p:txBody>
      </p:sp>
      <p:sp>
        <p:nvSpPr>
          <p:cNvPr id="7" name="TextBox 6">
            <a:extLst>
              <a:ext uri="{FF2B5EF4-FFF2-40B4-BE49-F238E27FC236}">
                <a16:creationId xmlns:a16="http://schemas.microsoft.com/office/drawing/2014/main" id="{069C8A51-D580-8755-CA12-78083B6EFF53}"/>
              </a:ext>
            </a:extLst>
          </p:cNvPr>
          <p:cNvSpPr txBox="1"/>
          <p:nvPr/>
        </p:nvSpPr>
        <p:spPr>
          <a:xfrm>
            <a:off x="263529" y="4284344"/>
            <a:ext cx="6096000" cy="369332"/>
          </a:xfrm>
          <a:prstGeom prst="rect">
            <a:avLst/>
          </a:prstGeom>
          <a:noFill/>
        </p:spPr>
        <p:txBody>
          <a:bodyPr wrap="square">
            <a:spAutoFit/>
          </a:bodyPr>
          <a:lstStyle/>
          <a:p>
            <a:pPr algn="ctr"/>
            <a:r>
              <a:rPr lang="en-AU" dirty="0">
                <a:latin typeface="Söhne"/>
              </a:rPr>
              <a:t>Liver model classification report</a:t>
            </a:r>
          </a:p>
        </p:txBody>
      </p:sp>
      <p:sp>
        <p:nvSpPr>
          <p:cNvPr id="9" name="TextBox 8">
            <a:extLst>
              <a:ext uri="{FF2B5EF4-FFF2-40B4-BE49-F238E27FC236}">
                <a16:creationId xmlns:a16="http://schemas.microsoft.com/office/drawing/2014/main" id="{C3CEB41E-F222-6AFB-CBBA-F6D26ACFF0A1}"/>
              </a:ext>
            </a:extLst>
          </p:cNvPr>
          <p:cNvSpPr txBox="1"/>
          <p:nvPr/>
        </p:nvSpPr>
        <p:spPr>
          <a:xfrm>
            <a:off x="7473162" y="4284344"/>
            <a:ext cx="3045424" cy="369332"/>
          </a:xfrm>
          <a:prstGeom prst="rect">
            <a:avLst/>
          </a:prstGeom>
          <a:noFill/>
        </p:spPr>
        <p:txBody>
          <a:bodyPr wrap="square">
            <a:spAutoFit/>
          </a:bodyPr>
          <a:lstStyle/>
          <a:p>
            <a:pPr algn="ctr"/>
            <a:r>
              <a:rPr lang="en-AU" dirty="0">
                <a:latin typeface="Söhne"/>
              </a:rPr>
              <a:t>Liver model  Accuracy </a:t>
            </a:r>
          </a:p>
        </p:txBody>
      </p:sp>
    </p:spTree>
    <p:extLst>
      <p:ext uri="{BB962C8B-B14F-4D97-AF65-F5344CB8AC3E}">
        <p14:creationId xmlns:p14="http://schemas.microsoft.com/office/powerpoint/2010/main" val="14993050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2A7795-5E98-4E6D-FC2D-B45B8DFABFE7}"/>
              </a:ext>
            </a:extLst>
          </p:cNvPr>
          <p:cNvSpPr>
            <a:spLocks noGrp="1"/>
          </p:cNvSpPr>
          <p:nvPr>
            <p:ph type="title"/>
          </p:nvPr>
        </p:nvSpPr>
        <p:spPr>
          <a:xfrm>
            <a:off x="1571858" y="609600"/>
            <a:ext cx="9657883" cy="753035"/>
          </a:xfrm>
        </p:spPr>
        <p:txBody>
          <a:bodyPr>
            <a:normAutofit fontScale="90000"/>
          </a:bodyPr>
          <a:lstStyle/>
          <a:p>
            <a:r>
              <a:rPr lang="en-US" sz="3200" b="0" i="0" dirty="0">
                <a:solidFill>
                  <a:srgbClr val="0070C0"/>
                </a:solidFill>
                <a:effectLst/>
                <a:latin typeface="Times New Roman" panose="02020603050405020304" pitchFamily="18" charset="0"/>
                <a:cs typeface="Times New Roman" panose="02020603050405020304" pitchFamily="18" charset="0"/>
              </a:rPr>
              <a:t>Diabetes </a:t>
            </a:r>
            <a:r>
              <a:rPr lang="en-AU" sz="3200" dirty="0">
                <a:solidFill>
                  <a:srgbClr val="0070C0"/>
                </a:solidFill>
                <a:latin typeface="Times New Roman" panose="02020603050405020304" pitchFamily="18" charset="0"/>
                <a:cs typeface="Times New Roman" panose="02020603050405020304" pitchFamily="18" charset="0"/>
              </a:rPr>
              <a:t>:- </a:t>
            </a:r>
            <a:r>
              <a:rPr lang="en-US" sz="3200" b="0" i="0" dirty="0">
                <a:solidFill>
                  <a:srgbClr val="0070C0"/>
                </a:solidFill>
                <a:effectLst/>
                <a:latin typeface="Times New Roman" panose="02020603050405020304" pitchFamily="18" charset="0"/>
                <a:cs typeface="Times New Roman" panose="02020603050405020304" pitchFamily="18" charset="0"/>
              </a:rPr>
              <a:t>"Diabetes Prevention: Steps to a Healthier Future"</a:t>
            </a:r>
            <a:endParaRPr lang="en-AU" sz="3200" dirty="0">
              <a:solidFill>
                <a:srgbClr val="0070C0"/>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6A39300E-1643-BE13-0A09-4E6283055A97}"/>
              </a:ext>
            </a:extLst>
          </p:cNvPr>
          <p:cNvSpPr>
            <a:spLocks noGrp="1"/>
          </p:cNvSpPr>
          <p:nvPr>
            <p:ph idx="1"/>
          </p:nvPr>
        </p:nvSpPr>
        <p:spPr>
          <a:xfrm>
            <a:off x="1068917" y="1550893"/>
            <a:ext cx="5601946" cy="4670613"/>
          </a:xfrm>
        </p:spPr>
        <p:txBody>
          <a:bodyPr>
            <a:normAutofit fontScale="25000" lnSpcReduction="20000"/>
          </a:bodyPr>
          <a:lstStyle/>
          <a:p>
            <a:pPr algn="just"/>
            <a:r>
              <a:rPr lang="en-US" sz="4800" b="0" i="0" dirty="0">
                <a:solidFill>
                  <a:schemeClr val="tx1"/>
                </a:solidFill>
                <a:effectLst/>
                <a:latin typeface="Times New Roman" panose="02020603050405020304" pitchFamily="18" charset="0"/>
                <a:cs typeface="Times New Roman" panose="02020603050405020304" pitchFamily="18" charset="0"/>
              </a:rPr>
              <a:t>In our project, we embark on an in-depth analysis of a diabetes prediction dataset. Our journey begins with data ingestion and visual exploration to unveil intricate feature correlations. We then focus on feature scaling for consistent data treatment. The heart of our analysis lies in the creation of a logistic regression model, rigorously evaluated to assess its predictive accuracy. Notably, we address class imbalance concerns through expertly applied random oversampling, enhancing model performance.</a:t>
            </a:r>
          </a:p>
          <a:p>
            <a:pPr algn="just">
              <a:buFont typeface="+mj-lt"/>
              <a:buAutoNum type="arabicPeriod"/>
            </a:pPr>
            <a:r>
              <a:rPr lang="en-US" sz="4800" b="1" i="0" dirty="0">
                <a:solidFill>
                  <a:schemeClr val="tx1"/>
                </a:solidFill>
                <a:effectLst/>
                <a:latin typeface="Times New Roman" panose="02020603050405020304" pitchFamily="18" charset="0"/>
                <a:cs typeface="Times New Roman" panose="02020603050405020304" pitchFamily="18" charset="0"/>
              </a:rPr>
              <a:t>Data Exploration and Visualization:</a:t>
            </a:r>
            <a:endParaRPr lang="en-US" sz="4800" b="0" i="0" dirty="0">
              <a:solidFill>
                <a:schemeClr val="tx1"/>
              </a:solidFill>
              <a:effectLst/>
              <a:latin typeface="Times New Roman" panose="02020603050405020304" pitchFamily="18" charset="0"/>
              <a:cs typeface="Times New Roman" panose="02020603050405020304" pitchFamily="18" charset="0"/>
            </a:endParaRPr>
          </a:p>
          <a:p>
            <a:pPr marL="457200" lvl="1" indent="0" algn="just">
              <a:buNone/>
            </a:pPr>
            <a:r>
              <a:rPr lang="en-US" sz="4800" b="0" i="0" dirty="0">
                <a:solidFill>
                  <a:schemeClr val="tx1"/>
                </a:solidFill>
                <a:effectLst/>
                <a:latin typeface="Times New Roman" panose="02020603050405020304" pitchFamily="18" charset="0"/>
                <a:cs typeface="Times New Roman" panose="02020603050405020304" pitchFamily="18" charset="0"/>
              </a:rPr>
              <a:t>This stage involves loading the diabetes prediction dataset and visually exploring its characteristics, including correlations between features.</a:t>
            </a:r>
          </a:p>
          <a:p>
            <a:pPr algn="just">
              <a:buFont typeface="+mj-lt"/>
              <a:buAutoNum type="arabicPeriod"/>
            </a:pPr>
            <a:r>
              <a:rPr lang="en-US" sz="4800" b="1" i="0" dirty="0">
                <a:solidFill>
                  <a:schemeClr val="tx1"/>
                </a:solidFill>
                <a:effectLst/>
                <a:latin typeface="Times New Roman" panose="02020603050405020304" pitchFamily="18" charset="0"/>
                <a:cs typeface="Times New Roman" panose="02020603050405020304" pitchFamily="18" charset="0"/>
              </a:rPr>
              <a:t>Feature Scaling and Data Preparation:</a:t>
            </a:r>
            <a:endParaRPr lang="en-US" sz="4800" b="0" i="0" dirty="0">
              <a:solidFill>
                <a:schemeClr val="tx1"/>
              </a:solidFill>
              <a:effectLst/>
              <a:latin typeface="Times New Roman" panose="02020603050405020304" pitchFamily="18" charset="0"/>
              <a:cs typeface="Times New Roman" panose="02020603050405020304" pitchFamily="18" charset="0"/>
            </a:endParaRPr>
          </a:p>
          <a:p>
            <a:pPr marL="457200" lvl="1" indent="0" algn="just">
              <a:buNone/>
            </a:pPr>
            <a:r>
              <a:rPr lang="en-US" sz="4800" b="0" i="0" dirty="0">
                <a:solidFill>
                  <a:schemeClr val="tx1"/>
                </a:solidFill>
                <a:effectLst/>
                <a:latin typeface="Times New Roman" panose="02020603050405020304" pitchFamily="18" charset="0"/>
                <a:cs typeface="Times New Roman" panose="02020603050405020304" pitchFamily="18" charset="0"/>
              </a:rPr>
              <a:t>Feature scaling is applied to ensure uniform data treatment, enhancing model performance. The dataset is carefully prepared for modeling.</a:t>
            </a:r>
          </a:p>
          <a:p>
            <a:pPr algn="just">
              <a:buFont typeface="+mj-lt"/>
              <a:buAutoNum type="arabicPeriod"/>
            </a:pPr>
            <a:r>
              <a:rPr lang="en-US" sz="4800" b="1" i="0" dirty="0">
                <a:solidFill>
                  <a:schemeClr val="tx1"/>
                </a:solidFill>
                <a:effectLst/>
                <a:latin typeface="Times New Roman" panose="02020603050405020304" pitchFamily="18" charset="0"/>
                <a:cs typeface="Times New Roman" panose="02020603050405020304" pitchFamily="18" charset="0"/>
              </a:rPr>
              <a:t>Model Construction and Evaluation:</a:t>
            </a:r>
            <a:endParaRPr lang="en-US" sz="4800" b="0" i="0" dirty="0">
              <a:solidFill>
                <a:schemeClr val="tx1"/>
              </a:solidFill>
              <a:effectLst/>
              <a:latin typeface="Times New Roman" panose="02020603050405020304" pitchFamily="18" charset="0"/>
              <a:cs typeface="Times New Roman" panose="02020603050405020304" pitchFamily="18" charset="0"/>
            </a:endParaRPr>
          </a:p>
          <a:p>
            <a:pPr marL="457200" lvl="1" indent="0" algn="just">
              <a:buNone/>
            </a:pPr>
            <a:r>
              <a:rPr lang="en-US" sz="4800" b="0" i="0" dirty="0">
                <a:solidFill>
                  <a:schemeClr val="tx1"/>
                </a:solidFill>
                <a:effectLst/>
                <a:latin typeface="Times New Roman" panose="02020603050405020304" pitchFamily="18" charset="0"/>
                <a:cs typeface="Times New Roman" panose="02020603050405020304" pitchFamily="18" charset="0"/>
              </a:rPr>
              <a:t>A logistic regression model is meticulously crafted, followed by rigorous evaluation to assess its predictive accuracy.</a:t>
            </a:r>
          </a:p>
          <a:p>
            <a:pPr algn="just">
              <a:buFont typeface="+mj-lt"/>
              <a:buAutoNum type="arabicPeriod"/>
            </a:pPr>
            <a:r>
              <a:rPr lang="en-US" sz="4800" b="1" i="0" dirty="0">
                <a:solidFill>
                  <a:schemeClr val="tx1"/>
                </a:solidFill>
                <a:effectLst/>
                <a:latin typeface="Times New Roman" panose="02020603050405020304" pitchFamily="18" charset="0"/>
                <a:cs typeface="Times New Roman" panose="02020603050405020304" pitchFamily="18" charset="0"/>
              </a:rPr>
              <a:t>Addressing Class Imbalance:</a:t>
            </a:r>
            <a:endParaRPr lang="en-US" sz="4800" b="0" i="0" dirty="0">
              <a:solidFill>
                <a:schemeClr val="tx1"/>
              </a:solidFill>
              <a:effectLst/>
              <a:latin typeface="Times New Roman" panose="02020603050405020304" pitchFamily="18" charset="0"/>
              <a:cs typeface="Times New Roman" panose="02020603050405020304" pitchFamily="18" charset="0"/>
            </a:endParaRPr>
          </a:p>
          <a:p>
            <a:pPr marL="457200" lvl="1" indent="0" algn="just">
              <a:buNone/>
            </a:pPr>
            <a:r>
              <a:rPr lang="en-US" sz="4800" b="0" i="0" dirty="0">
                <a:solidFill>
                  <a:schemeClr val="tx1"/>
                </a:solidFill>
                <a:effectLst/>
                <a:latin typeface="Times New Roman" panose="02020603050405020304" pitchFamily="18" charset="0"/>
                <a:cs typeface="Times New Roman" panose="02020603050405020304" pitchFamily="18" charset="0"/>
              </a:rPr>
              <a:t>Recognizing the presence of class imbalance in the dataset, this phase employs random oversampling to rectify the issue, ultimately improving model reliability.</a:t>
            </a:r>
          </a:p>
          <a:p>
            <a:pPr algn="just">
              <a:buFont typeface="+mj-lt"/>
              <a:buAutoNum type="arabicPeriod"/>
            </a:pPr>
            <a:r>
              <a:rPr lang="en-US" sz="4800" b="1" i="0" dirty="0">
                <a:solidFill>
                  <a:schemeClr val="tx1"/>
                </a:solidFill>
                <a:effectLst/>
                <a:latin typeface="Times New Roman" panose="02020603050405020304" pitchFamily="18" charset="0"/>
                <a:cs typeface="Times New Roman" panose="02020603050405020304" pitchFamily="18" charset="0"/>
              </a:rPr>
              <a:t>Resampling and Performance Assessment:</a:t>
            </a:r>
            <a:endParaRPr lang="en-US" sz="4800" b="0" i="0" dirty="0">
              <a:solidFill>
                <a:schemeClr val="tx1"/>
              </a:solidFill>
              <a:effectLst/>
              <a:latin typeface="Times New Roman" panose="02020603050405020304" pitchFamily="18" charset="0"/>
              <a:cs typeface="Times New Roman" panose="02020603050405020304" pitchFamily="18" charset="0"/>
            </a:endParaRPr>
          </a:p>
          <a:p>
            <a:pPr marL="457200" lvl="1" indent="0" algn="just">
              <a:buNone/>
            </a:pPr>
            <a:r>
              <a:rPr lang="en-US" sz="4800" b="0" i="0" dirty="0">
                <a:solidFill>
                  <a:schemeClr val="tx1"/>
                </a:solidFill>
                <a:effectLst/>
                <a:latin typeface="Times New Roman" panose="02020603050405020304" pitchFamily="18" charset="0"/>
                <a:cs typeface="Times New Roman" panose="02020603050405020304" pitchFamily="18" charset="0"/>
              </a:rPr>
              <a:t>After resampling, data is re-scaled for integrity. The model is then re-evaluated, with its performance post-resampling meticulously assessed.</a:t>
            </a:r>
          </a:p>
          <a:p>
            <a:pPr algn="l"/>
            <a:endParaRPr lang="en-US" sz="4800" b="0" i="0" dirty="0">
              <a:solidFill>
                <a:schemeClr val="tx1"/>
              </a:solidFill>
              <a:effectLst/>
              <a:latin typeface="Times New Roman" panose="02020603050405020304" pitchFamily="18" charset="0"/>
              <a:cs typeface="Times New Roman" panose="02020603050405020304" pitchFamily="18" charset="0"/>
            </a:endParaRPr>
          </a:p>
          <a:p>
            <a:endParaRPr lang="en-AU" dirty="0"/>
          </a:p>
        </p:txBody>
      </p:sp>
      <p:sp>
        <p:nvSpPr>
          <p:cNvPr id="4" name="AutoShape 2" descr="Type 2 diabetes Symptoms and causes - Redcliffe Labs">
            <a:extLst>
              <a:ext uri="{FF2B5EF4-FFF2-40B4-BE49-F238E27FC236}">
                <a16:creationId xmlns:a16="http://schemas.microsoft.com/office/drawing/2014/main" id="{E58C3A26-3AD0-CF33-20E4-676594931792}"/>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AU"/>
          </a:p>
        </p:txBody>
      </p:sp>
      <p:sp>
        <p:nvSpPr>
          <p:cNvPr id="5" name="AutoShape 4" descr="Type 2 diabetes Symptoms and causes - Redcliffe Labs">
            <a:extLst>
              <a:ext uri="{FF2B5EF4-FFF2-40B4-BE49-F238E27FC236}">
                <a16:creationId xmlns:a16="http://schemas.microsoft.com/office/drawing/2014/main" id="{D93EABBE-D95C-A228-C09A-5104FC7AF8E6}"/>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AU"/>
          </a:p>
        </p:txBody>
      </p:sp>
      <p:sp>
        <p:nvSpPr>
          <p:cNvPr id="9" name="AutoShape 8">
            <a:extLst>
              <a:ext uri="{FF2B5EF4-FFF2-40B4-BE49-F238E27FC236}">
                <a16:creationId xmlns:a16="http://schemas.microsoft.com/office/drawing/2014/main" id="{2493C415-BE8C-5315-BCBA-5A22216B6772}"/>
              </a:ext>
            </a:extLst>
          </p:cNvPr>
          <p:cNvSpPr>
            <a:spLocks noChangeAspect="1" noChangeArrowheads="1"/>
          </p:cNvSpPr>
          <p:nvPr/>
        </p:nvSpPr>
        <p:spPr bwMode="auto">
          <a:xfrm>
            <a:off x="6248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AU"/>
          </a:p>
        </p:txBody>
      </p:sp>
      <p:sp>
        <p:nvSpPr>
          <p:cNvPr id="10" name="AutoShape 10">
            <a:extLst>
              <a:ext uri="{FF2B5EF4-FFF2-40B4-BE49-F238E27FC236}">
                <a16:creationId xmlns:a16="http://schemas.microsoft.com/office/drawing/2014/main" id="{675F26DC-ECE5-BBA4-1E75-6B65DB20BDDC}"/>
              </a:ext>
            </a:extLst>
          </p:cNvPr>
          <p:cNvSpPr>
            <a:spLocks noChangeAspect="1" noChangeArrowheads="1"/>
          </p:cNvSpPr>
          <p:nvPr/>
        </p:nvSpPr>
        <p:spPr bwMode="auto">
          <a:xfrm>
            <a:off x="6400800" y="2393576"/>
            <a:ext cx="3406588" cy="4746812"/>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AU"/>
          </a:p>
        </p:txBody>
      </p:sp>
      <p:pic>
        <p:nvPicPr>
          <p:cNvPr id="12" name="Picture 11">
            <a:extLst>
              <a:ext uri="{FF2B5EF4-FFF2-40B4-BE49-F238E27FC236}">
                <a16:creationId xmlns:a16="http://schemas.microsoft.com/office/drawing/2014/main" id="{B8188327-78A7-BF99-2BF5-02FA78E0D8EF}"/>
              </a:ext>
            </a:extLst>
          </p:cNvPr>
          <p:cNvPicPr>
            <a:picLocks noChangeAspect="1"/>
          </p:cNvPicPr>
          <p:nvPr/>
        </p:nvPicPr>
        <p:blipFill>
          <a:blip r:embed="rId3"/>
          <a:stretch>
            <a:fillRect/>
          </a:stretch>
        </p:blipFill>
        <p:spPr>
          <a:xfrm>
            <a:off x="6940926" y="1550892"/>
            <a:ext cx="4837204" cy="4589477"/>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1078102537"/>
      </p:ext>
    </p:extLst>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7E70FC5-1855-47AB-8CE1-CB3C873A8988}">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30CB38EC-895A-4F8F-8F75-E263501ABB5A}">
  <ds:schemaRefs>
    <ds:schemaRef ds:uri="http://schemas.microsoft.com/sharepoint/v3/contenttype/forms"/>
  </ds:schemaRefs>
</ds:datastoreItem>
</file>

<file path=customXml/itemProps3.xml><?xml version="1.0" encoding="utf-8"?>
<ds:datastoreItem xmlns:ds="http://schemas.openxmlformats.org/officeDocument/2006/customXml" ds:itemID="{5560E646-30AD-4BA0-97EA-A7A07DF5499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Wisp</Template>
  <TotalTime>1317</TotalTime>
  <Words>2246</Words>
  <Application>Microsoft Office PowerPoint</Application>
  <PresentationFormat>Widescreen</PresentationFormat>
  <Paragraphs>127</Paragraphs>
  <Slides>14</Slides>
  <Notes>2</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14</vt:i4>
      </vt:variant>
    </vt:vector>
  </HeadingPairs>
  <TitlesOfParts>
    <vt:vector size="24" baseType="lpstr">
      <vt:lpstr>Arial</vt:lpstr>
      <vt:lpstr>Arial Narrow</vt:lpstr>
      <vt:lpstr>Calibri</vt:lpstr>
      <vt:lpstr>Century Gothic</vt:lpstr>
      <vt:lpstr>Sitka Text Semibold</vt:lpstr>
      <vt:lpstr>Slack-Lato</vt:lpstr>
      <vt:lpstr>Söhne</vt:lpstr>
      <vt:lpstr>Times New Roman</vt:lpstr>
      <vt:lpstr>Wingdings 3</vt:lpstr>
      <vt:lpstr>Wisp</vt:lpstr>
      <vt:lpstr>MediSmart Futures: Sharp Health Predictions</vt:lpstr>
      <vt:lpstr>Introduction</vt:lpstr>
      <vt:lpstr>Scope</vt:lpstr>
      <vt:lpstr>Breakdown of analysis</vt:lpstr>
      <vt:lpstr>Heart:-"Prioritizing Heart Health: Your Path to Wellness"</vt:lpstr>
      <vt:lpstr>Heart Model Report</vt:lpstr>
      <vt:lpstr>Liver:-"Understanding the Liver: Your Body's Vital Organ"</vt:lpstr>
      <vt:lpstr>Liver model report</vt:lpstr>
      <vt:lpstr>Diabetes :- "Diabetes Prevention: Steps to a Healthier Future"</vt:lpstr>
      <vt:lpstr>Diabetes model classification report </vt:lpstr>
      <vt:lpstr>Visualisation of MediSmart Futures</vt:lpstr>
      <vt:lpstr>Map to check nearby hospitals:-</vt:lpstr>
      <vt:lpstr>  Conclusion: In conclusion , we have successfully fulfilled the project's initial objectives, which included developing predictive models and designing a user-friendly front-end interface for general physicians to assess disease probabilities in patients. Nevertheless, given the project's medical nature, the utmost importance lies in achieving a high degree of accuracy and precision in disease prediction. To this end, we propose the following strategic actions to further enhance the model predictions. Methods to enhance accuracy: Balancing Data: To achieve better predictions, we need to have a fair amount of data for each type of health condition we're predicting. If one condition has too much data and another has too little, our predictions can become biased. We want to make sure we have a balanced dataset, where each condition is represented equally.  Collecting More Data: Sometimes, we might not have enough data for certain health conditions, making predictions challenging. To address this, we'll gather more information for these underrepresented cases. This will help our models become more accurate.  Data Augmentation: Data augmentation is like creating variations of the information we already have. It adds diversity to our dataset, which can improve the performance of our models.  Handling Missing Data: In some cases, we might have missing or incomplete information. We can deal with this by making educated guesses (imputation) or carefully removing the incomplete data. This ensures the quality of our data.  Resampling: Resampling techniques like oversampling (creating more instances of the minority class) or under sampling (reducing the majority class) help us balance the representation of different conditions in our dataset.  Model Fine-Tuning: Just like a musical instrument, our models have settings that can be adjusted for better performance. We'll fine-tune these settings to make sure our models work as accurately as possible.  Ensemble Methods: Ensemble techniques combine multiple models to make predictions. They can increase accuracy and reliability.  Cross-Validation: Cross-validation is a method to ensure that our models are not just good at predicting the data they were trained on but are also capable of making accurate predictions on new, unseen data.  </vt:lpstr>
      <vt:lpstr>   We hope to expand our application to more people in the future and look for ways to increase our app scalability.  It would be awesome to see this app developed on a native platform in the future!    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Databreaches across time, type and industry</dc:title>
  <dc:creator>Manasa Uppalapati</dc:creator>
  <cp:lastModifiedBy>prudhvi kanth chitta</cp:lastModifiedBy>
  <cp:revision>76</cp:revision>
  <dcterms:created xsi:type="dcterms:W3CDTF">2023-09-18T02:14:25Z</dcterms:created>
  <dcterms:modified xsi:type="dcterms:W3CDTF">2023-11-09T06:57:13Z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